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68" r:id="rId5"/>
    <p:sldId id="269" r:id="rId6"/>
    <p:sldId id="270" r:id="rId7"/>
    <p:sldId id="271" r:id="rId8"/>
    <p:sldId id="259" r:id="rId9"/>
    <p:sldId id="258" r:id="rId10"/>
    <p:sldId id="262" r:id="rId11"/>
    <p:sldId id="263" r:id="rId12"/>
    <p:sldId id="264" r:id="rId13"/>
    <p:sldId id="272" r:id="rId14"/>
    <p:sldId id="266" r:id="rId15"/>
    <p:sldId id="267" r:id="rId16"/>
    <p:sldId id="265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83" d="100"/>
          <a:sy n="83" d="100"/>
        </p:scale>
        <p:origin x="145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649165-7392-4866-91E4-F09D739C4C5C}" type="datetimeFigureOut">
              <a:rPr lang="pl-PL" smtClean="0"/>
              <a:pPr/>
              <a:t>25.06.2018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18648" cy="2880320"/>
          </a:xfrm>
        </p:spPr>
        <p:txBody>
          <a:bodyPr>
            <a:normAutofit fontScale="90000"/>
          </a:bodyPr>
          <a:lstStyle/>
          <a:p>
            <a:r>
              <a:rPr lang="pl-PL" sz="3600" b="1" i="1" dirty="0" smtClean="0"/>
              <a:t>NIEPRAWIDŁOWOŚCI WYBORCZE W TURCJI I ICH WPŁYW NA REŻIM POLITYCZNY</a:t>
            </a:r>
            <a:r>
              <a:rPr lang="en-US" sz="3200" b="1" i="1" dirty="0"/>
              <a:t> 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7488832" cy="1368152"/>
          </a:xfrm>
        </p:spPr>
        <p:txBody>
          <a:bodyPr>
            <a:normAutofit lnSpcReduction="10000"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Seminarium eksperckie 26.06.2018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Dr hab. </a:t>
            </a:r>
            <a:r>
              <a:rPr lang="en-US" b="1" dirty="0" smtClean="0">
                <a:solidFill>
                  <a:schemeClr val="tx1"/>
                </a:solidFill>
              </a:rPr>
              <a:t>Adam </a:t>
            </a:r>
            <a:r>
              <a:rPr lang="en-US" b="1" dirty="0" err="1">
                <a:solidFill>
                  <a:schemeClr val="tx1"/>
                </a:solidFill>
              </a:rPr>
              <a:t>Szymański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pl-PL" b="1" dirty="0" smtClean="0">
                <a:solidFill>
                  <a:schemeClr val="tx1"/>
                </a:solidFill>
              </a:rPr>
              <a:t>Uniwersytet Warszawski</a:t>
            </a:r>
          </a:p>
          <a:p>
            <a:endParaRPr lang="pl-PL" dirty="0"/>
          </a:p>
        </p:txBody>
      </p:sp>
      <p:pic>
        <p:nvPicPr>
          <p:cNvPr id="1027" name="Picture 3" descr="F:\zajęcia 23.10\wybory ulica\20150527_1817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060848"/>
            <a:ext cx="424847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Typologia </a:t>
            </a:r>
            <a:r>
              <a:rPr lang="pl-PL" b="1" dirty="0" err="1" smtClean="0"/>
              <a:t>nieprawidłwości</a:t>
            </a:r>
            <a:r>
              <a:rPr lang="pl-PL" b="1" dirty="0" smtClean="0"/>
              <a:t> wyborczych (</a:t>
            </a:r>
            <a:r>
              <a:rPr lang="pl-PL" b="1" dirty="0" err="1" smtClean="0"/>
              <a:t>Birch</a:t>
            </a:r>
            <a:r>
              <a:rPr lang="pl-PL" b="1" dirty="0" smtClean="0"/>
              <a:t> 2011)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Manipulacja prawem</a:t>
            </a:r>
            <a:endParaRPr lang="pl-PL" sz="4000" dirty="0"/>
          </a:p>
          <a:p>
            <a:r>
              <a:rPr lang="pl-PL" sz="4000" dirty="0" smtClean="0"/>
              <a:t>Manipulacja decyzji wyborczych</a:t>
            </a:r>
          </a:p>
          <a:p>
            <a:r>
              <a:rPr lang="pl-PL" sz="4000" dirty="0" smtClean="0"/>
              <a:t>Manipulacja aktu głosowania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Nieprawidłowości wyborcze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pl-PL" i="1" dirty="0" smtClean="0"/>
              <a:t>Rozwijają się zwłaszcza po VI 2015 r. </a:t>
            </a:r>
            <a:r>
              <a:rPr lang="pl-PL" dirty="0" smtClean="0"/>
              <a:t>(„strach, podejrzenie, kontrola” – kultura osmańska, </a:t>
            </a:r>
            <a:r>
              <a:rPr lang="en-GB" dirty="0" smtClean="0"/>
              <a:t>Ö</a:t>
            </a:r>
            <a:r>
              <a:rPr lang="pl-PL" dirty="0" smtClean="0"/>
              <a:t>.</a:t>
            </a:r>
            <a:r>
              <a:rPr lang="en-GB" dirty="0" smtClean="0"/>
              <a:t> </a:t>
            </a:r>
            <a:r>
              <a:rPr lang="en-GB" dirty="0" err="1" smtClean="0"/>
              <a:t>Gençkaya</a:t>
            </a:r>
            <a:r>
              <a:rPr lang="pl-PL" dirty="0" smtClean="0"/>
              <a:t>)</a:t>
            </a:r>
          </a:p>
          <a:p>
            <a:r>
              <a:rPr lang="en-US" i="1" dirty="0" smtClean="0"/>
              <a:t>Electoral Integrity Project</a:t>
            </a:r>
            <a:r>
              <a:rPr lang="pl-PL" dirty="0" smtClean="0"/>
              <a:t>:</a:t>
            </a:r>
          </a:p>
          <a:p>
            <a:pPr>
              <a:buNone/>
            </a:pPr>
            <a:r>
              <a:rPr lang="pl-PL" dirty="0" smtClean="0"/>
              <a:t>Wybory </a:t>
            </a:r>
            <a:r>
              <a:rPr lang="pl-PL" dirty="0"/>
              <a:t>prezydenckie </a:t>
            </a:r>
            <a:r>
              <a:rPr lang="pl-PL" dirty="0" smtClean="0"/>
              <a:t>w 2014</a:t>
            </a:r>
            <a:r>
              <a:rPr lang="pl-PL" dirty="0"/>
              <a:t> </a:t>
            </a:r>
            <a:r>
              <a:rPr lang="pl-PL" dirty="0" smtClean="0"/>
              <a:t>r. – 86 miejsce (127 państw)</a:t>
            </a:r>
          </a:p>
          <a:p>
            <a:pPr>
              <a:buNone/>
            </a:pPr>
            <a:r>
              <a:rPr lang="pl-PL" dirty="0" smtClean="0"/>
              <a:t>Wybory parlamentarne w 2015 r. – 101 miejsce(135 państwa)</a:t>
            </a:r>
          </a:p>
          <a:p>
            <a:r>
              <a:rPr lang="pl-PL" dirty="0" smtClean="0"/>
              <a:t>Raporty OBWE – choć pewien postęp w  kwestiach regulacji (zmiany z 2018 r., choć  w stanie wyjątkowym, poddają to w wątpliwość), nadal prawo stwarza duże pole do nieprawidłowości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Ogólne wstępne wnioski – nieprawidłowości wyborcze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66526"/>
            <a:ext cx="8229600" cy="478828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pl-PL" sz="2400" dirty="0" smtClean="0"/>
              <a:t>1. Przeważa </a:t>
            </a:r>
            <a:r>
              <a:rPr lang="pl-PL" sz="2400" b="1" dirty="0" smtClean="0"/>
              <a:t>manipulacja prawa i </a:t>
            </a:r>
            <a:r>
              <a:rPr lang="pl-PL" sz="2400" b="1" u="sng" dirty="0" smtClean="0"/>
              <a:t>manipulacja decyzji wyborczych</a:t>
            </a:r>
            <a:r>
              <a:rPr lang="pl-PL" sz="2400" b="1" dirty="0" smtClean="0"/>
              <a:t> </a:t>
            </a:r>
            <a:r>
              <a:rPr lang="pl-PL" sz="2400" dirty="0" smtClean="0"/>
              <a:t>– nieprawidłowości z wykorzystywaniem zasobów rządzących i ich uprzywilejowanej pozycji względem innych partii – media, środki finansowe, zasoby ludzkie; stosowanie metody kija i marchewki (rola sieci </a:t>
            </a:r>
            <a:r>
              <a:rPr lang="pl-PL" sz="2400" dirty="0" err="1" smtClean="0"/>
              <a:t>klientelistycznych</a:t>
            </a:r>
            <a:r>
              <a:rPr lang="pl-PL" sz="2400" dirty="0" smtClean="0"/>
              <a:t> i </a:t>
            </a:r>
            <a:r>
              <a:rPr lang="pl-PL" sz="2400" dirty="0" err="1" smtClean="0"/>
              <a:t>patronażu</a:t>
            </a:r>
            <a:r>
              <a:rPr lang="pl-PL" sz="2400" dirty="0" smtClean="0"/>
              <a:t>), przemoc wyborcza</a:t>
            </a:r>
          </a:p>
          <a:p>
            <a:pPr marL="64008" indent="0">
              <a:buNone/>
            </a:pPr>
            <a:endParaRPr lang="pl-PL" sz="2400" dirty="0" smtClean="0"/>
          </a:p>
          <a:p>
            <a:pPr marL="521208" indent="-457200">
              <a:buAutoNum type="arabicParenR"/>
            </a:pPr>
            <a:endParaRPr lang="pl-PL" sz="2400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849" y="4278132"/>
            <a:ext cx="3470920" cy="22672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278132"/>
            <a:ext cx="3384376" cy="23035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Ogólne wstępne wnioski – nieprawidłowości </a:t>
            </a:r>
            <a:r>
              <a:rPr lang="pl-PL" b="1" dirty="0" smtClean="0"/>
              <a:t>wyborcze 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pl-PL" sz="2800" dirty="0" smtClean="0"/>
              <a:t>2. Sam akt głosowania – przed 2017 r. nieprawidłowości niepotrzebne – ze względu na szczególną atmosferę (polaryzacja; rola czynników ideologicznych; sterowanie nastawieniem społecznym + wspomniane sieci </a:t>
            </a:r>
            <a:r>
              <a:rPr lang="pl-PL" sz="2800" dirty="0" err="1" smtClean="0"/>
              <a:t>klientelistyczne</a:t>
            </a:r>
            <a:r>
              <a:rPr lang="pl-PL" sz="2800" dirty="0" smtClean="0"/>
              <a:t>), ale od 2017 r. (2018)…?</a:t>
            </a:r>
          </a:p>
          <a:p>
            <a:pPr marL="64008" indent="0">
              <a:buNone/>
            </a:pPr>
            <a:endParaRPr lang="pl-PL" sz="2800" dirty="0" smtClean="0"/>
          </a:p>
          <a:p>
            <a:pPr marL="64008" indent="0">
              <a:buNone/>
            </a:pPr>
            <a:endParaRPr lang="pl-PL" sz="28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651406"/>
            <a:ext cx="4392488" cy="201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0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 smtClean="0"/>
              <a:t>Ogólne wstępne wnioski – nieprawidłowości wyborcze vs system polityczny i reżim polityczny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Nieprawidłowości wyborcze – znaczny wkład w przekształcenie systemu partii </a:t>
            </a:r>
            <a:r>
              <a:rPr lang="pl-PL" dirty="0" err="1" smtClean="0"/>
              <a:t>pre</a:t>
            </a:r>
            <a:r>
              <a:rPr lang="pl-PL" dirty="0" smtClean="0"/>
              <a:t>-dominującej w system partii dominującej – kontynuacja koncentracji systemu partyjnego i wzmocnienia podejścia większościowego (od lat 80-tych) – </a:t>
            </a:r>
            <a:r>
              <a:rPr lang="pl-PL" dirty="0" err="1" smtClean="0"/>
              <a:t>Sartori</a:t>
            </a:r>
            <a:r>
              <a:rPr lang="pl-PL" dirty="0" smtClean="0"/>
              <a:t> – droga do autorytaryzmu</a:t>
            </a:r>
          </a:p>
          <a:p>
            <a:r>
              <a:rPr lang="pl-PL" dirty="0" smtClean="0"/>
              <a:t> W długiej perspektywie czasowej mogą doprowadzić nie tylko do zmian w reżimie politycznym, lecz również przekształcenia jednego reżimu w inny (hybrydowego w wyborczy autorytaryzm)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/>
              <a:t>Ogólne wstępne wnioski – nieprawidłowości wyborcze vs system polityczny i reżim </a:t>
            </a:r>
            <a:r>
              <a:rPr lang="pl-PL" sz="3200" b="1" dirty="0" smtClean="0"/>
              <a:t>polityczny II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pl-PL" dirty="0" smtClean="0"/>
              <a:t>Negatywny wpływ nieprawidłowości wyborczych:</a:t>
            </a:r>
          </a:p>
          <a:p>
            <a:pPr marL="578358" indent="-514350">
              <a:buAutoNum type="alphaLcParenR"/>
            </a:pPr>
            <a:r>
              <a:rPr lang="pl-PL" dirty="0" smtClean="0"/>
              <a:t>Bezpośredni – odzwierciedlenie tendencji autorytarnych</a:t>
            </a:r>
          </a:p>
          <a:p>
            <a:pPr marL="578358" indent="-514350">
              <a:buAutoNum type="alphaLcParenR"/>
            </a:pPr>
            <a:r>
              <a:rPr lang="pl-PL" dirty="0" smtClean="0"/>
              <a:t>Pośredni – coraz silniejsza pozycja AKP w systemie partyjnym i politycznym, konsolidowana przez kolejne wybory oraz coraz bardziej ograniczana konkurencyjność wyborów ma negatywny wpływ na reżim polityczny w związku z rozwojem zjawiska „tyranii większości”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Dziękuję bardzo za uwagę!</a:t>
            </a:r>
            <a:endParaRPr lang="pl-PL" b="1" dirty="0"/>
          </a:p>
        </p:txBody>
      </p:sp>
      <p:pic>
        <p:nvPicPr>
          <p:cNvPr id="2052" name="Picture 4" descr="F:\zajęcia 23.10\20150606_143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556792"/>
            <a:ext cx="3057803" cy="4437111"/>
          </a:xfrm>
          <a:prstGeom prst="rect">
            <a:avLst/>
          </a:prstGeom>
          <a:noFill/>
        </p:spPr>
      </p:pic>
      <p:pic>
        <p:nvPicPr>
          <p:cNvPr id="2053" name="Picture 5" descr="F:\zajęcia 23.10\wybory mityngi\20150531_17033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861048"/>
            <a:ext cx="3910191" cy="2160240"/>
          </a:xfrm>
          <a:prstGeom prst="rect">
            <a:avLst/>
          </a:prstGeom>
          <a:noFill/>
        </p:spPr>
      </p:pic>
      <p:pic>
        <p:nvPicPr>
          <p:cNvPr id="2055" name="Picture 7" descr="F:\zajęcia 23.10\wybory ulica\20150528_1120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556792"/>
            <a:ext cx="3888432" cy="2371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Projekt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i="1" dirty="0" smtClean="0"/>
              <a:t>Między </a:t>
            </a:r>
            <a:r>
              <a:rPr lang="pl-PL" b="1" i="1" dirty="0"/>
              <a:t>uczciwymi a sfałszowanymi. Wybory jako kluczowe uwarunkowanie 'granicznego reżimu politycznego' - Turcja w perspektywie </a:t>
            </a:r>
            <a:r>
              <a:rPr lang="pl-PL" b="1" i="1" dirty="0" smtClean="0"/>
              <a:t>porównawczej</a:t>
            </a:r>
          </a:p>
          <a:p>
            <a:r>
              <a:rPr lang="pl-PL" dirty="0"/>
              <a:t>Projekt </a:t>
            </a:r>
            <a:r>
              <a:rPr lang="pl-PL" dirty="0" smtClean="0"/>
              <a:t>nr 2016/21/B/HS5/00074, OPUS 11, 2017-2019</a:t>
            </a:r>
            <a:r>
              <a:rPr lang="pl-PL" dirty="0"/>
              <a:t>, realizowany na Wydziale Nauk Politycznych i Studiów Międzynarodowych </a:t>
            </a:r>
            <a:r>
              <a:rPr lang="pl-PL" dirty="0" smtClean="0"/>
              <a:t>UW</a:t>
            </a:r>
          </a:p>
          <a:p>
            <a:pPr marL="64008" indent="0">
              <a:buNone/>
            </a:pPr>
            <a:r>
              <a:rPr lang="pl-PL" dirty="0"/>
              <a:t>http://www.inp.uw.edu.pl/projekt_wybory_turcja/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Główny cel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Analiza </a:t>
            </a:r>
            <a:r>
              <a:rPr lang="pl-PL" dirty="0"/>
              <a:t>nadużyć w procesie wyborczym i ich wpływu na działanie reżimów </a:t>
            </a:r>
            <a:r>
              <a:rPr lang="pl-PL" dirty="0" smtClean="0"/>
              <a:t>politycznych (obecna dekada)</a:t>
            </a:r>
          </a:p>
          <a:p>
            <a:pPr>
              <a:buNone/>
            </a:pPr>
            <a:r>
              <a:rPr lang="pl-PL" dirty="0" smtClean="0"/>
              <a:t>Szczególny </a:t>
            </a:r>
            <a:r>
              <a:rPr lang="pl-PL" dirty="0"/>
              <a:t>nacisk </a:t>
            </a:r>
            <a:r>
              <a:rPr lang="pl-PL" dirty="0" smtClean="0"/>
              <a:t>– konkurencyjność wyborów</a:t>
            </a:r>
            <a:r>
              <a:rPr lang="pl-PL" dirty="0"/>
              <a:t>, która jest niezbędna dla funkcjonowania jednego z tzw. reżimów wyborczych – demokracji, reżimu hybrydowego lub konkurencyjnego </a:t>
            </a:r>
            <a:r>
              <a:rPr lang="pl-PL" dirty="0" smtClean="0"/>
              <a:t>autorytaryzmu.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Studia przypadków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Turcja - jako </a:t>
            </a:r>
            <a:r>
              <a:rPr lang="pl-PL" dirty="0"/>
              <a:t>jeden z najlepszych przykładów do wskazania </a:t>
            </a:r>
            <a:r>
              <a:rPr lang="pl-PL" dirty="0" err="1" smtClean="0"/>
              <a:t>niprawidłowości</a:t>
            </a:r>
            <a:r>
              <a:rPr lang="pl-PL" dirty="0" smtClean="0"/>
              <a:t> </a:t>
            </a:r>
            <a:r>
              <a:rPr lang="pl-PL" dirty="0"/>
              <a:t>wyborczych i ich wpływu na reżim </a:t>
            </a:r>
            <a:r>
              <a:rPr lang="pl-PL" dirty="0" smtClean="0"/>
              <a:t>polityczny</a:t>
            </a:r>
          </a:p>
          <a:p>
            <a:r>
              <a:rPr lang="pl-PL" dirty="0" smtClean="0"/>
              <a:t> Perspektywa porównawcza:</a:t>
            </a:r>
          </a:p>
          <a:p>
            <a:pPr marL="64008" indent="0">
              <a:buNone/>
            </a:pPr>
            <a:r>
              <a:rPr lang="pl-PL" dirty="0" smtClean="0"/>
              <a:t>1)Europa Środkowa i Bałkany - Węgry, Serbia, Macedonia</a:t>
            </a:r>
          </a:p>
          <a:p>
            <a:pPr marL="64008" indent="0">
              <a:buNone/>
            </a:pPr>
            <a:r>
              <a:rPr lang="pl-PL" dirty="0" smtClean="0"/>
              <a:t>2) Ameryka Łacińska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880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Pytania badawcze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W </a:t>
            </a:r>
            <a:r>
              <a:rPr lang="pl-PL" dirty="0"/>
              <a:t>jakim stopniu praktyki wyborcze stosowane przez partie rządzącą w Turcji są zgodne z głównymi zasadami demokratycznych wyborów? </a:t>
            </a:r>
            <a:endParaRPr lang="pl-PL" dirty="0" smtClean="0"/>
          </a:p>
          <a:p>
            <a:r>
              <a:rPr lang="pl-PL" dirty="0" smtClean="0"/>
              <a:t>Jak </a:t>
            </a:r>
            <a:r>
              <a:rPr lang="pl-PL" dirty="0"/>
              <a:t>daleko sięgają w tym kontekście nadużycia wyborcze</a:t>
            </a:r>
            <a:r>
              <a:rPr lang="pl-PL" dirty="0" smtClean="0"/>
              <a:t>?</a:t>
            </a:r>
          </a:p>
          <a:p>
            <a:r>
              <a:rPr lang="pl-PL" dirty="0" smtClean="0"/>
              <a:t> </a:t>
            </a:r>
            <a:r>
              <a:rPr lang="pl-PL" dirty="0"/>
              <a:t>Jak różnorodne są te </a:t>
            </a:r>
            <a:r>
              <a:rPr lang="pl-PL" dirty="0" smtClean="0"/>
              <a:t>praktyki?</a:t>
            </a:r>
          </a:p>
          <a:p>
            <a:r>
              <a:rPr lang="pl-PL" dirty="0" smtClean="0"/>
              <a:t>Jaki </a:t>
            </a:r>
            <a:r>
              <a:rPr lang="pl-PL" dirty="0"/>
              <a:t>wpływ mają one na wyniki kolejnych wyborów parlamentarnych? </a:t>
            </a:r>
            <a:endParaRPr lang="pl-PL" dirty="0" smtClean="0"/>
          </a:p>
          <a:p>
            <a:r>
              <a:rPr lang="pl-PL" dirty="0" smtClean="0"/>
              <a:t>Jak </a:t>
            </a:r>
            <a:r>
              <a:rPr lang="pl-PL" dirty="0"/>
              <a:t>te wyniki oddziaływają na </a:t>
            </a:r>
            <a:r>
              <a:rPr lang="pl-PL" dirty="0" smtClean="0"/>
              <a:t>system polityczny </a:t>
            </a:r>
            <a:r>
              <a:rPr lang="pl-PL" dirty="0"/>
              <a:t>i </a:t>
            </a:r>
            <a:r>
              <a:rPr lang="pl-PL" dirty="0" smtClean="0"/>
              <a:t>partyjny? </a:t>
            </a:r>
          </a:p>
          <a:p>
            <a:r>
              <a:rPr lang="pl-PL" dirty="0" smtClean="0"/>
              <a:t>Jaki </a:t>
            </a:r>
            <a:r>
              <a:rPr lang="pl-PL" dirty="0"/>
              <a:t>jest ich wpływ na </a:t>
            </a:r>
            <a:r>
              <a:rPr lang="pl-PL" dirty="0" smtClean="0"/>
              <a:t>reżim polityczny? </a:t>
            </a:r>
          </a:p>
          <a:p>
            <a:r>
              <a:rPr lang="pl-PL" dirty="0" smtClean="0"/>
              <a:t>Czy </a:t>
            </a:r>
            <a:r>
              <a:rPr lang="pl-PL" dirty="0"/>
              <a:t>istnieje ryzyko przekształcenia reżimu politycznego w Turcji z hybrydowego w jeden z nowych typów autorytaryzmu z powodu nadużyć wyborczych? </a:t>
            </a:r>
            <a:endParaRPr lang="pl-PL" dirty="0" smtClean="0"/>
          </a:p>
          <a:p>
            <a:r>
              <a:rPr lang="pl-PL" dirty="0" smtClean="0"/>
              <a:t>Czy </a:t>
            </a:r>
            <a:r>
              <a:rPr lang="pl-PL" dirty="0"/>
              <a:t>podobne tendencje dotyczą też innych państw?</a:t>
            </a:r>
          </a:p>
        </p:txBody>
      </p:sp>
    </p:spTree>
    <p:extLst>
      <p:ext uri="{BB962C8B-B14F-4D97-AF65-F5344CB8AC3E}">
        <p14:creationId xmlns:p14="http://schemas.microsoft.com/office/powerpoint/2010/main" val="314723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Hipotezy badawcze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pl-PL" dirty="0" smtClean="0"/>
              <a:t>Kilka </a:t>
            </a:r>
            <a:r>
              <a:rPr lang="pl-PL" dirty="0"/>
              <a:t>hipotez zakładających przede wszystkim, że nieuczciwe praktyki wyborcze </a:t>
            </a:r>
            <a:r>
              <a:rPr lang="pl-PL" dirty="0" smtClean="0"/>
              <a:t>(spowodowane </a:t>
            </a:r>
            <a:r>
              <a:rPr lang="pl-PL" dirty="0"/>
              <a:t>głównie deficytem kultury demokratycznej </a:t>
            </a:r>
            <a:r>
              <a:rPr lang="pl-PL" dirty="0" smtClean="0"/>
              <a:t>elit) </a:t>
            </a:r>
            <a:r>
              <a:rPr lang="pl-PL" dirty="0"/>
              <a:t>prowadzą do istnienia w praktyce tzw. reżimów granicznych, które balansują między reżimami hybrydalnymi a nowymi typami reżimów autorytarnych, ale ze względu na rosnący zakres i różnorodność manipulacji wyborczych stopniowo zmierzają w kierunku tych ostatnich.</a:t>
            </a:r>
          </a:p>
        </p:txBody>
      </p:sp>
    </p:spTree>
    <p:extLst>
      <p:ext uri="{BB962C8B-B14F-4D97-AF65-F5344CB8AC3E}">
        <p14:creationId xmlns:p14="http://schemas.microsoft.com/office/powerpoint/2010/main" val="8229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Metodologia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Podejście jakościowe</a:t>
            </a:r>
          </a:p>
          <a:p>
            <a:r>
              <a:rPr lang="pl-PL" dirty="0" smtClean="0"/>
              <a:t>Bazy danych (np. EIP) i raporty (np. OBWE – cząstkowe i końcowe)</a:t>
            </a:r>
          </a:p>
          <a:p>
            <a:r>
              <a:rPr lang="pl-PL" dirty="0" smtClean="0"/>
              <a:t>Wywiady </a:t>
            </a:r>
            <a:r>
              <a:rPr lang="pl-PL" dirty="0"/>
              <a:t>pogłębione z: tureckimi politykami, przedstawicielami międzynarodowych organizacji monitorujących </a:t>
            </a:r>
            <a:r>
              <a:rPr lang="pl-PL" dirty="0" smtClean="0"/>
              <a:t>wybory </a:t>
            </a:r>
            <a:r>
              <a:rPr lang="pl-PL" dirty="0"/>
              <a:t>i organizacji </a:t>
            </a:r>
            <a:r>
              <a:rPr lang="pl-PL" dirty="0" smtClean="0"/>
              <a:t>kontrolujących </a:t>
            </a:r>
            <a:r>
              <a:rPr lang="pl-PL" dirty="0"/>
              <a:t>przebieg wyborów w </a:t>
            </a:r>
            <a:r>
              <a:rPr lang="pl-PL" dirty="0" smtClean="0"/>
              <a:t>Turcji, ekspertami </a:t>
            </a:r>
            <a:r>
              <a:rPr lang="pl-PL" dirty="0"/>
              <a:t>ds. prawa wyborczego, wyborów i demokratyzacji </a:t>
            </a:r>
            <a:r>
              <a:rPr lang="pl-PL" dirty="0" smtClean="0"/>
              <a:t>Turcji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15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Ramy teoretyczne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l-PL" sz="4000" b="1" u="sng" dirty="0" smtClean="0"/>
              <a:t>S. </a:t>
            </a:r>
            <a:r>
              <a:rPr lang="pl-PL" sz="4000" b="1" u="sng" dirty="0" err="1" smtClean="0"/>
              <a:t>Birch</a:t>
            </a:r>
            <a:r>
              <a:rPr lang="pl-PL" sz="4000" b="1" u="sng" dirty="0" smtClean="0"/>
              <a:t> (2011)</a:t>
            </a:r>
          </a:p>
          <a:p>
            <a:pPr>
              <a:buFont typeface="Wingdings" pitchFamily="2" charset="2"/>
              <a:buChar char="q"/>
            </a:pPr>
            <a:r>
              <a:rPr lang="pl-PL" sz="4000" dirty="0" smtClean="0"/>
              <a:t>P. </a:t>
            </a:r>
            <a:r>
              <a:rPr lang="pl-PL" sz="4000" dirty="0" err="1" smtClean="0"/>
              <a:t>Norris</a:t>
            </a:r>
            <a:r>
              <a:rPr lang="pl-PL" sz="4000" dirty="0" smtClean="0"/>
              <a:t> (2014, 2015, 2017)</a:t>
            </a:r>
          </a:p>
          <a:p>
            <a:pPr>
              <a:buFont typeface="Wingdings" pitchFamily="2" charset="2"/>
              <a:buChar char="q"/>
            </a:pPr>
            <a:r>
              <a:rPr lang="pl-PL" sz="4000" dirty="0" smtClean="0"/>
              <a:t>A. </a:t>
            </a:r>
            <a:r>
              <a:rPr lang="pl-PL" sz="4000" dirty="0" err="1" smtClean="0"/>
              <a:t>Schedler</a:t>
            </a:r>
            <a:r>
              <a:rPr lang="pl-PL" sz="4000" dirty="0" smtClean="0"/>
              <a:t> (2002, 2006, 2009, 2013)</a:t>
            </a:r>
          </a:p>
          <a:p>
            <a:pPr>
              <a:buFont typeface="Wingdings" pitchFamily="2" charset="2"/>
              <a:buChar char="q"/>
            </a:pPr>
            <a:r>
              <a:rPr lang="pl-PL" sz="4000" dirty="0" smtClean="0"/>
              <a:t>A. </a:t>
            </a:r>
            <a:r>
              <a:rPr lang="pl-PL" sz="4000" dirty="0" err="1" smtClean="0"/>
              <a:t>Simpser</a:t>
            </a:r>
            <a:r>
              <a:rPr lang="pl-PL" sz="4000" dirty="0" smtClean="0"/>
              <a:t> (2013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Nieprawidłowości wyborcze (</a:t>
            </a:r>
            <a:r>
              <a:rPr lang="pl-PL" b="1" i="1" dirty="0" err="1" smtClean="0"/>
              <a:t>Electoral</a:t>
            </a:r>
            <a:r>
              <a:rPr lang="pl-PL" b="1" i="1" dirty="0" smtClean="0"/>
              <a:t> </a:t>
            </a:r>
            <a:r>
              <a:rPr lang="pl-PL" b="1" i="1" dirty="0" err="1" smtClean="0"/>
              <a:t>malpractice</a:t>
            </a:r>
            <a:r>
              <a:rPr lang="pl-PL" b="1" dirty="0" smtClean="0"/>
              <a:t>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pl-PL" i="1" dirty="0" smtClean="0"/>
              <a:t>Naruszanie uznanych międzynarodowo standardów dotyczących wyborów przez cały cykl wyborczy – od okresu przed kampanią wyborczą poprzez kampanię wyborczą i akt głosowania do pewnego okresu po zakończeniu głosowania.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298</TotalTime>
  <Words>755</Words>
  <Application>Microsoft Office PowerPoint</Application>
  <PresentationFormat>Pokaz na ekranie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Century Gothic</vt:lpstr>
      <vt:lpstr>Verdana</vt:lpstr>
      <vt:lpstr>Wingdings</vt:lpstr>
      <vt:lpstr>Wingdings 2</vt:lpstr>
      <vt:lpstr>Energetyczny</vt:lpstr>
      <vt:lpstr>NIEPRAWIDŁOWOŚCI WYBORCZE W TURCJI I ICH WPŁYW NA REŻIM POLITYCZNY    </vt:lpstr>
      <vt:lpstr>Projekt</vt:lpstr>
      <vt:lpstr>Główny cel</vt:lpstr>
      <vt:lpstr>Studia przypadków</vt:lpstr>
      <vt:lpstr>Pytania badawcze</vt:lpstr>
      <vt:lpstr>Hipotezy badawcze</vt:lpstr>
      <vt:lpstr>Metodologia</vt:lpstr>
      <vt:lpstr>Ramy teoretyczne</vt:lpstr>
      <vt:lpstr>Nieprawidłowości wyborcze (Electoral malpractice)</vt:lpstr>
      <vt:lpstr>Typologia nieprawidłwości wyborczych (Birch 2011)</vt:lpstr>
      <vt:lpstr>Nieprawidłowości wyborcze</vt:lpstr>
      <vt:lpstr>Ogólne wstępne wnioski – nieprawidłowości wyborcze</vt:lpstr>
      <vt:lpstr>Ogólne wstępne wnioski – nieprawidłowości wyborcze II</vt:lpstr>
      <vt:lpstr>Ogólne wstępne wnioski – nieprawidłowości wyborcze vs system polityczny i reżim polityczny</vt:lpstr>
      <vt:lpstr>Ogólne wstępne wnioski – nieprawidłowości wyborcze vs system polityczny i reżim polityczny II</vt:lpstr>
      <vt:lpstr>Dziękuję bardzo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Adam Szymanski</dc:creator>
  <cp:lastModifiedBy>UW_INP_15</cp:lastModifiedBy>
  <cp:revision>41</cp:revision>
  <dcterms:created xsi:type="dcterms:W3CDTF">2017-01-31T13:05:55Z</dcterms:created>
  <dcterms:modified xsi:type="dcterms:W3CDTF">2018-06-25T16:13:28Z</dcterms:modified>
</cp:coreProperties>
</file>