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9" r:id="rId3"/>
    <p:sldId id="264" r:id="rId4"/>
    <p:sldId id="280" r:id="rId5"/>
    <p:sldId id="281" r:id="rId6"/>
    <p:sldId id="282" r:id="rId7"/>
    <p:sldId id="283" r:id="rId8"/>
    <p:sldId id="284" r:id="rId9"/>
    <p:sldId id="265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450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D5795-26AE-42FF-85DA-840518F45590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B15A9-6813-40B4-B7E8-95FE1717798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2649165-7392-4866-91E4-F09D739C4C5C}" type="datetimeFigureOut">
              <a:rPr lang="pl-PL" smtClean="0"/>
              <a:pPr/>
              <a:t>03.12.2019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13BCB1D-6072-41BB-BEC7-5261798951A5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7918648" cy="352839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ELECTORAL MALPRACTICES AND REGIME CHANGE IN </a:t>
            </a:r>
            <a:r>
              <a:rPr lang="en-US" b="1" dirty="0"/>
              <a:t>LATIN AMERICA </a:t>
            </a:r>
            <a:r>
              <a:rPr lang="en-US" dirty="0"/>
              <a:t>– CASE STUDY OF </a:t>
            </a:r>
            <a:r>
              <a:rPr lang="en-US" b="1" dirty="0"/>
              <a:t>NICARAGUA</a:t>
            </a:r>
            <a:r>
              <a:rPr lang="en-US" dirty="0"/>
              <a:t> AND </a:t>
            </a:r>
            <a:r>
              <a:rPr lang="en-US" b="1" dirty="0"/>
              <a:t>VENEZUELA</a:t>
            </a:r>
            <a:br>
              <a:rPr lang="pl-PL" sz="3200" dirty="0"/>
            </a:br>
            <a:r>
              <a:rPr lang="pl-PL" sz="3200" b="1" dirty="0" err="1"/>
              <a:t>Warsaw</a:t>
            </a:r>
            <a:r>
              <a:rPr lang="en-US" sz="3200" b="1" dirty="0"/>
              <a:t>, </a:t>
            </a:r>
            <a:r>
              <a:rPr lang="pl-PL" sz="3200" b="1" dirty="0"/>
              <a:t>3</a:t>
            </a:r>
            <a:r>
              <a:rPr lang="en-US" sz="3200" b="1" dirty="0"/>
              <a:t> </a:t>
            </a:r>
            <a:r>
              <a:rPr lang="pl-PL" sz="3200" b="1" dirty="0" err="1"/>
              <a:t>December</a:t>
            </a:r>
            <a:r>
              <a:rPr lang="pl-PL" sz="3200" b="1" dirty="0"/>
              <a:t> </a:t>
            </a:r>
            <a:r>
              <a:rPr lang="en-US" sz="3200" b="1" dirty="0"/>
              <a:t>201</a:t>
            </a:r>
            <a:r>
              <a:rPr lang="pl-PL" sz="3200" b="1" dirty="0"/>
              <a:t>9</a:t>
            </a:r>
            <a:endParaRPr lang="pl-PL" sz="32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7584" y="4437112"/>
            <a:ext cx="7630616" cy="1152128"/>
          </a:xfrm>
        </p:spPr>
        <p:txBody>
          <a:bodyPr>
            <a:normAutofit/>
          </a:bodyPr>
          <a:lstStyle/>
          <a:p>
            <a:r>
              <a:rPr lang="pl-PL" b="1" dirty="0">
                <a:solidFill>
                  <a:schemeClr val="tx1"/>
                </a:solidFill>
              </a:rPr>
              <a:t>Amanda Dziubińska</a:t>
            </a:r>
          </a:p>
          <a:p>
            <a:r>
              <a:rPr lang="en-US" dirty="0">
                <a:solidFill>
                  <a:schemeClr val="tx1"/>
                </a:solidFill>
              </a:rPr>
              <a:t>University of Warsaw</a:t>
            </a:r>
            <a:endParaRPr lang="pl-PL" dirty="0">
              <a:solidFill>
                <a:schemeClr val="tx1"/>
              </a:solidFill>
            </a:endParaRPr>
          </a:p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err="1"/>
              <a:t>Research</a:t>
            </a:r>
            <a:r>
              <a:rPr lang="pl-PL" b="1" dirty="0"/>
              <a:t> </a:t>
            </a:r>
            <a:r>
              <a:rPr lang="pl-PL" b="1" dirty="0" err="1"/>
              <a:t>focus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1115" y="1647459"/>
            <a:ext cx="8229600" cy="367240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Recent elections in selected Latin American countries:</a:t>
            </a:r>
          </a:p>
          <a:p>
            <a:pPr>
              <a:buNone/>
            </a:pPr>
            <a:r>
              <a:rPr lang="en-US" b="1" dirty="0"/>
              <a:t>Nicaragua</a:t>
            </a:r>
            <a:r>
              <a:rPr lang="en-US" dirty="0"/>
              <a:t> – 2011 and 2016 presidential and general elections</a:t>
            </a:r>
          </a:p>
          <a:p>
            <a:pPr>
              <a:buNone/>
            </a:pPr>
            <a:r>
              <a:rPr lang="en-US" b="1" dirty="0"/>
              <a:t>Venezuela</a:t>
            </a:r>
            <a:r>
              <a:rPr lang="en-US" dirty="0"/>
              <a:t> – 2010 and 2015 parliamentary elections, 2012/2013 and 2018 presidential elections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729" y="476672"/>
            <a:ext cx="7931224" cy="929258"/>
          </a:xfrm>
        </p:spPr>
        <p:txBody>
          <a:bodyPr/>
          <a:lstStyle/>
          <a:p>
            <a:pPr algn="ctr"/>
            <a:r>
              <a:rPr lang="pl-PL" b="1" dirty="0"/>
              <a:t>General </a:t>
            </a:r>
            <a:r>
              <a:rPr lang="pl-PL" b="1" dirty="0" err="1"/>
              <a:t>findings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5773" y="1700808"/>
            <a:ext cx="8252454" cy="3993021"/>
          </a:xfrm>
        </p:spPr>
        <p:txBody>
          <a:bodyPr>
            <a:normAutofit/>
          </a:bodyPr>
          <a:lstStyle/>
          <a:p>
            <a:pPr marL="578358" indent="-514350">
              <a:buAutoNum type="arabicPeriod"/>
            </a:pPr>
            <a:r>
              <a:rPr lang="en-US" sz="2600" dirty="0"/>
              <a:t>Many legal deficits and malpractices, subordinate state institutions, lack of proper international electoral observation</a:t>
            </a:r>
          </a:p>
          <a:p>
            <a:pPr marL="578358" indent="-514350">
              <a:buAutoNum type="arabicPeriod"/>
            </a:pPr>
            <a:r>
              <a:rPr lang="en-US" sz="2600" dirty="0"/>
              <a:t>Manipulations in all three categories:</a:t>
            </a:r>
          </a:p>
          <a:p>
            <a:pPr marL="578358" indent="-514350">
              <a:buFont typeface="+mj-lt"/>
              <a:buAutoNum type="alphaLcParenR"/>
            </a:pPr>
            <a:r>
              <a:rPr lang="en-US" sz="2600" dirty="0"/>
              <a:t>manipulation of the law (including gerrymandering)</a:t>
            </a:r>
          </a:p>
          <a:p>
            <a:pPr marL="578358" indent="-514350">
              <a:buFont typeface="+mj-lt"/>
              <a:buAutoNum type="alphaLcParenR"/>
            </a:pPr>
            <a:r>
              <a:rPr lang="en-US" sz="2600" dirty="0"/>
              <a:t>manipulation of vote choice (media bias, misuse of state resources)</a:t>
            </a:r>
          </a:p>
          <a:p>
            <a:pPr marL="578358" indent="-514350">
              <a:buFont typeface="+mj-lt"/>
              <a:buAutoNum type="alphaLcParenR"/>
            </a:pPr>
            <a:r>
              <a:rPr lang="en-US" sz="2600" dirty="0"/>
              <a:t>manipulation of voting 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Electoral malpractices in Nicaragua and Venezuela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204864"/>
            <a:ext cx="8147248" cy="3490408"/>
          </a:xfrm>
        </p:spPr>
        <p:txBody>
          <a:bodyPr>
            <a:normAutofit/>
          </a:bodyPr>
          <a:lstStyle/>
          <a:p>
            <a:pPr marL="64008" indent="0">
              <a:buNone/>
            </a:pPr>
            <a:r>
              <a:rPr lang="en-US" sz="2600" dirty="0"/>
              <a:t>Manipulation of the law</a:t>
            </a:r>
            <a:r>
              <a:rPr lang="pl-PL" sz="2600" dirty="0"/>
              <a:t>:</a:t>
            </a:r>
          </a:p>
          <a:p>
            <a:pPr marL="578358" indent="-514350">
              <a:buFont typeface="+mj-lt"/>
              <a:buAutoNum type="arabicPeriod"/>
            </a:pPr>
            <a:r>
              <a:rPr lang="pl-PL" sz="2600" dirty="0"/>
              <a:t>a </a:t>
            </a:r>
            <a:r>
              <a:rPr lang="en-US" sz="2600" dirty="0"/>
              <a:t>number of electoral reforms</a:t>
            </a:r>
            <a:r>
              <a:rPr lang="pl-PL" sz="2600" dirty="0"/>
              <a:t> </a:t>
            </a:r>
            <a:r>
              <a:rPr lang="pl-PL" sz="2600" dirty="0" err="1"/>
              <a:t>which</a:t>
            </a:r>
            <a:r>
              <a:rPr lang="pl-PL" sz="2600" dirty="0"/>
              <a:t> </a:t>
            </a:r>
            <a:r>
              <a:rPr lang="en-US" sz="2600" dirty="0"/>
              <a:t> significantly modified political systems</a:t>
            </a:r>
            <a:r>
              <a:rPr lang="pl-PL" sz="2600" dirty="0"/>
              <a:t> (</a:t>
            </a:r>
            <a:r>
              <a:rPr lang="pl-PL" sz="2600" dirty="0" err="1"/>
              <a:t>e.g</a:t>
            </a:r>
            <a:r>
              <a:rPr lang="pl-PL" sz="2600" dirty="0"/>
              <a:t>. the </a:t>
            </a:r>
            <a:r>
              <a:rPr lang="en-US" sz="2600" dirty="0"/>
              <a:t>abolish</a:t>
            </a:r>
            <a:r>
              <a:rPr lang="pl-PL" sz="2600" dirty="0" err="1"/>
              <a:t>ment</a:t>
            </a:r>
            <a:r>
              <a:rPr lang="pl-PL" sz="2600" dirty="0"/>
              <a:t> of</a:t>
            </a:r>
            <a:r>
              <a:rPr lang="en-US" sz="2600" dirty="0"/>
              <a:t> consecutive presidential term limits</a:t>
            </a:r>
            <a:r>
              <a:rPr lang="pl-PL" sz="2600" dirty="0"/>
              <a:t>, </a:t>
            </a:r>
            <a:r>
              <a:rPr lang="en-US" sz="2600" dirty="0"/>
              <a:t>suspension of the legislative authority</a:t>
            </a:r>
            <a:r>
              <a:rPr lang="pl-PL" sz="2600" dirty="0"/>
              <a:t> as “post-</a:t>
            </a:r>
            <a:r>
              <a:rPr lang="pl-PL" sz="2600" dirty="0" err="1"/>
              <a:t>electoral</a:t>
            </a:r>
            <a:r>
              <a:rPr lang="pl-PL" sz="2600" dirty="0"/>
              <a:t>” </a:t>
            </a:r>
            <a:r>
              <a:rPr lang="pl-PL" sz="2600" dirty="0" err="1"/>
              <a:t>malpractice</a:t>
            </a:r>
            <a:r>
              <a:rPr lang="pl-PL" sz="2600" dirty="0"/>
              <a:t>) and the sale of </a:t>
            </a:r>
            <a:r>
              <a:rPr lang="en-US" sz="2600" dirty="0"/>
              <a:t>state property to party leaders</a:t>
            </a:r>
            <a:endParaRPr lang="pl-PL" sz="2600" dirty="0"/>
          </a:p>
          <a:p>
            <a:pPr marL="578358" indent="-514350">
              <a:buFont typeface="+mj-lt"/>
              <a:buAutoNum type="arabicPeriod"/>
            </a:pPr>
            <a:r>
              <a:rPr lang="en-US" sz="2600" dirty="0"/>
              <a:t>gerrymandering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288107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Electoral malpractices in Nicaragua and Venezuela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4008" indent="0">
              <a:buNone/>
            </a:pPr>
            <a:r>
              <a:rPr lang="pl-PL" dirty="0"/>
              <a:t>M</a:t>
            </a:r>
            <a:r>
              <a:rPr lang="en-US" dirty="0" err="1"/>
              <a:t>anipulation</a:t>
            </a:r>
            <a:r>
              <a:rPr lang="en-US" dirty="0"/>
              <a:t> of vote choice</a:t>
            </a:r>
            <a:r>
              <a:rPr lang="pl-PL" dirty="0"/>
              <a:t>: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impartial allocation of public resources for partisan or campaign purposes</a:t>
            </a:r>
            <a:endParaRPr lang="pl-PL" dirty="0"/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control over the media by incumbents</a:t>
            </a:r>
            <a:endParaRPr lang="pl-PL" dirty="0"/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unequal access to public media and general information in terms of content, coverage in public media and air space</a:t>
            </a:r>
            <a:endParaRPr lang="pl-PL" dirty="0"/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acts of coercion against electoral candidates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8859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Electoral malpractices in Nicaragua and Venezuela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64008" indent="0">
              <a:buNone/>
            </a:pPr>
            <a:r>
              <a:rPr lang="pl-PL" dirty="0"/>
              <a:t>P</a:t>
            </a:r>
            <a:r>
              <a:rPr lang="en-US" dirty="0" err="1"/>
              <a:t>roblems</a:t>
            </a:r>
            <a:r>
              <a:rPr lang="en-US" dirty="0"/>
              <a:t> with the electoral registry</a:t>
            </a:r>
            <a:r>
              <a:rPr lang="pl-PL" dirty="0"/>
              <a:t>:</a:t>
            </a:r>
          </a:p>
          <a:p>
            <a:pPr marL="578358" indent="-514350">
              <a:buFont typeface="+mj-lt"/>
              <a:buAutoNum type="arabicPeriod"/>
            </a:pPr>
            <a:r>
              <a:rPr lang="pl-PL" dirty="0"/>
              <a:t>t</a:t>
            </a:r>
            <a:r>
              <a:rPr lang="en-US" dirty="0"/>
              <a:t>he electoral registration process was not sufficiently accessible and transparent</a:t>
            </a:r>
            <a:endParaRPr lang="pl-PL" dirty="0"/>
          </a:p>
          <a:p>
            <a:pPr marL="578358" indent="-514350">
              <a:buFont typeface="+mj-lt"/>
              <a:buAutoNum type="arabicPeriod"/>
            </a:pPr>
            <a:r>
              <a:rPr lang="pl-PL" dirty="0"/>
              <a:t>m</a:t>
            </a:r>
            <a:r>
              <a:rPr lang="en-US" dirty="0"/>
              <a:t>any voters could not register for voting or update their status in the electoral commission compatible with the place of residence</a:t>
            </a:r>
            <a:endParaRPr lang="pl-PL" dirty="0"/>
          </a:p>
          <a:p>
            <a:pPr marL="578358" indent="-514350">
              <a:buFont typeface="+mj-lt"/>
              <a:buAutoNum type="arabicPeriod"/>
            </a:pPr>
            <a:r>
              <a:rPr lang="pl-PL" dirty="0"/>
              <a:t>t</a:t>
            </a:r>
            <a:r>
              <a:rPr lang="en-US" dirty="0"/>
              <a:t>he electoral registry was out of date and included non-citizens or deceased people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6418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Electoral malpractices in Nicaragua and Venezuela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4008" indent="0">
              <a:buNone/>
            </a:pPr>
            <a:r>
              <a:rPr lang="pl-PL" dirty="0"/>
              <a:t>O</a:t>
            </a:r>
            <a:r>
              <a:rPr lang="en-US" dirty="0"/>
              <a:t>n </a:t>
            </a:r>
            <a:r>
              <a:rPr lang="pl-PL" dirty="0"/>
              <a:t>the </a:t>
            </a:r>
            <a:r>
              <a:rPr lang="en-US" dirty="0"/>
              <a:t>voting da</a:t>
            </a:r>
            <a:r>
              <a:rPr lang="pl-PL" dirty="0"/>
              <a:t>y:</a:t>
            </a:r>
          </a:p>
          <a:p>
            <a:pPr marL="578358" indent="-514350">
              <a:buFont typeface="+mj-lt"/>
              <a:buAutoNum type="arabicPeriod"/>
            </a:pPr>
            <a:r>
              <a:rPr lang="en-US" dirty="0"/>
              <a:t>major disruption of infrastructure (including broken machines) and a lack of transparency at voting booths</a:t>
            </a:r>
            <a:endParaRPr lang="pl-PL" dirty="0"/>
          </a:p>
          <a:p>
            <a:pPr marL="578358" indent="-514350">
              <a:buFont typeface="+mj-lt"/>
              <a:buAutoNum type="arabicPeriod"/>
            </a:pPr>
            <a:r>
              <a:rPr lang="pl-PL" dirty="0" err="1"/>
              <a:t>governments</a:t>
            </a:r>
            <a:r>
              <a:rPr lang="pl-PL" dirty="0"/>
              <a:t> </a:t>
            </a:r>
            <a:r>
              <a:rPr lang="en-US" dirty="0"/>
              <a:t>accused of attempting to monitor the electoral </a:t>
            </a:r>
            <a:r>
              <a:rPr lang="en-US" dirty="0" err="1"/>
              <a:t>behaviour</a:t>
            </a:r>
            <a:r>
              <a:rPr lang="en-US" dirty="0"/>
              <a:t> on the election day</a:t>
            </a:r>
            <a:endParaRPr lang="pl-PL" dirty="0"/>
          </a:p>
          <a:p>
            <a:pPr marL="578358" indent="-514350">
              <a:buFont typeface="+mj-lt"/>
              <a:buAutoNum type="arabicPeriod"/>
            </a:pPr>
            <a:r>
              <a:rPr lang="pl-PL" dirty="0"/>
              <a:t>v</a:t>
            </a:r>
            <a:r>
              <a:rPr lang="en-US" dirty="0" err="1"/>
              <a:t>ote</a:t>
            </a:r>
            <a:r>
              <a:rPr lang="en-US" dirty="0"/>
              <a:t>-buying or forcing voters to cast votes</a:t>
            </a:r>
            <a:endParaRPr lang="pl-PL" dirty="0"/>
          </a:p>
          <a:p>
            <a:pPr marL="578358" indent="-514350">
              <a:buFont typeface="+mj-lt"/>
              <a:buAutoNum type="arabicPeriod"/>
            </a:pPr>
            <a:r>
              <a:rPr lang="pl-PL" dirty="0" err="1"/>
              <a:t>un</a:t>
            </a:r>
            <a:r>
              <a:rPr lang="en-US" dirty="0"/>
              <a:t>equal opportunities </a:t>
            </a:r>
            <a:r>
              <a:rPr lang="pl-PL" dirty="0"/>
              <a:t>for o</a:t>
            </a:r>
            <a:r>
              <a:rPr lang="en-US" dirty="0" err="1"/>
              <a:t>pposition</a:t>
            </a:r>
            <a:r>
              <a:rPr lang="en-US" dirty="0"/>
              <a:t> political </a:t>
            </a:r>
            <a:r>
              <a:rPr lang="en-US" dirty="0" err="1"/>
              <a:t>partie</a:t>
            </a:r>
            <a:r>
              <a:rPr lang="pl-PL" dirty="0"/>
              <a:t>s </a:t>
            </a:r>
            <a:r>
              <a:rPr lang="en-US" dirty="0"/>
              <a:t>to verify the election results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9099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err="1"/>
              <a:t>Conclusions</a:t>
            </a:r>
            <a:r>
              <a:rPr lang="pl-PL" b="1" dirty="0"/>
              <a:t> and the regime </a:t>
            </a:r>
            <a:r>
              <a:rPr lang="pl-PL" b="1" dirty="0" err="1"/>
              <a:t>change</a:t>
            </a:r>
            <a:endParaRPr lang="en-US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210488"/>
          </a:xfrm>
        </p:spPr>
        <p:txBody>
          <a:bodyPr>
            <a:normAutofit fontScale="77500" lnSpcReduction="20000"/>
          </a:bodyPr>
          <a:lstStyle/>
          <a:p>
            <a:r>
              <a:rPr lang="pl-PL" dirty="0"/>
              <a:t>T</a:t>
            </a:r>
            <a:r>
              <a:rPr lang="en-US" dirty="0"/>
              <a:t>he electoral malpractices contribute</a:t>
            </a:r>
            <a:r>
              <a:rPr lang="pl-PL" dirty="0"/>
              <a:t>d</a:t>
            </a:r>
            <a:r>
              <a:rPr lang="en-US" dirty="0"/>
              <a:t> substantially to the erosion of the political system, including party system and state institutions</a:t>
            </a:r>
            <a:r>
              <a:rPr lang="pl-PL" dirty="0"/>
              <a:t>.</a:t>
            </a:r>
          </a:p>
          <a:p>
            <a:r>
              <a:rPr lang="pl-PL" dirty="0"/>
              <a:t>In </a:t>
            </a:r>
            <a:r>
              <a:rPr lang="pl-PL" dirty="0" err="1"/>
              <a:t>both</a:t>
            </a:r>
            <a:r>
              <a:rPr lang="pl-PL" dirty="0"/>
              <a:t> </a:t>
            </a:r>
            <a:r>
              <a:rPr lang="pl-PL" dirty="0" err="1"/>
              <a:t>cases</a:t>
            </a:r>
            <a:r>
              <a:rPr lang="pl-PL" dirty="0"/>
              <a:t> </a:t>
            </a:r>
            <a:r>
              <a:rPr lang="en-US" dirty="0"/>
              <a:t>the consolidation of authoritarian rule </a:t>
            </a:r>
            <a:r>
              <a:rPr lang="pl-PL" dirty="0" err="1"/>
              <a:t>took</a:t>
            </a:r>
            <a:r>
              <a:rPr lang="pl-PL" dirty="0"/>
              <a:t> place </a:t>
            </a:r>
            <a:r>
              <a:rPr lang="en-US" dirty="0"/>
              <a:t>(according to the EIU Democracy Index 2018 both countries crossed the line between hybrid and authoritarian regimes in 2017-2018 period)</a:t>
            </a:r>
            <a:r>
              <a:rPr lang="pl-PL" dirty="0"/>
              <a:t>.</a:t>
            </a:r>
          </a:p>
          <a:p>
            <a:r>
              <a:rPr lang="pl-PL" dirty="0"/>
              <a:t>The </a:t>
            </a:r>
            <a:r>
              <a:rPr lang="en-US" dirty="0"/>
              <a:t>appropriation of the state by the ruling party</a:t>
            </a:r>
            <a:r>
              <a:rPr lang="pl-PL" dirty="0"/>
              <a:t>, </a:t>
            </a:r>
            <a:r>
              <a:rPr lang="pl-PL" dirty="0" err="1"/>
              <a:t>where</a:t>
            </a:r>
            <a:r>
              <a:rPr lang="pl-PL" dirty="0"/>
              <a:t> e</a:t>
            </a:r>
            <a:r>
              <a:rPr lang="en-US" dirty="0"/>
              <a:t>lections</a:t>
            </a:r>
            <a:r>
              <a:rPr lang="pl-PL" dirty="0"/>
              <a:t> </a:t>
            </a:r>
            <a:r>
              <a:rPr lang="en-US" dirty="0"/>
              <a:t>were mainly used as an instrument for keeping the regime in power and to create a democratic façade. </a:t>
            </a:r>
            <a:endParaRPr lang="pl-PL" dirty="0"/>
          </a:p>
          <a:p>
            <a:r>
              <a:rPr lang="en-US" dirty="0"/>
              <a:t>The “double domination” (party and leader) enabled the further use of electoral malpractices.</a:t>
            </a:r>
          </a:p>
        </p:txBody>
      </p:sp>
    </p:spTree>
    <p:extLst>
      <p:ext uri="{BB962C8B-B14F-4D97-AF65-F5344CB8AC3E}">
        <p14:creationId xmlns:p14="http://schemas.microsoft.com/office/powerpoint/2010/main" val="81014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564904"/>
            <a:ext cx="8229600" cy="1399032"/>
          </a:xfrm>
        </p:spPr>
        <p:txBody>
          <a:bodyPr/>
          <a:lstStyle/>
          <a:p>
            <a:r>
              <a:rPr lang="pl-PL" b="1" dirty="0" err="1"/>
              <a:t>Thank</a:t>
            </a:r>
            <a:r>
              <a:rPr lang="pl-PL" b="1" dirty="0"/>
              <a:t> </a:t>
            </a:r>
            <a:r>
              <a:rPr lang="pl-PL" b="1" dirty="0" err="1"/>
              <a:t>you</a:t>
            </a:r>
            <a:r>
              <a:rPr lang="pl-PL" b="1" dirty="0"/>
              <a:t> for </a:t>
            </a:r>
            <a:r>
              <a:rPr lang="pl-PL" b="1" dirty="0" err="1"/>
              <a:t>your</a:t>
            </a:r>
            <a:r>
              <a:rPr lang="pl-PL" b="1" dirty="0"/>
              <a:t> </a:t>
            </a:r>
            <a:r>
              <a:rPr lang="pl-PL" b="1" dirty="0" err="1"/>
              <a:t>attention</a:t>
            </a:r>
            <a:r>
              <a:rPr lang="pl-PL" b="1" dirty="0"/>
              <a:t>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526</TotalTime>
  <Words>459</Words>
  <Application>Microsoft Office PowerPoint</Application>
  <PresentationFormat>Pokaz na ekranie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Calibri</vt:lpstr>
      <vt:lpstr>Century Gothic</vt:lpstr>
      <vt:lpstr>Verdana</vt:lpstr>
      <vt:lpstr>Wingdings</vt:lpstr>
      <vt:lpstr>Wingdings 2</vt:lpstr>
      <vt:lpstr>Energetyczny</vt:lpstr>
      <vt:lpstr>ELECTORAL MALPRACTICES AND REGIME CHANGE IN LATIN AMERICA – CASE STUDY OF NICARAGUA AND VENEZUELA Warsaw, 3 December 2019</vt:lpstr>
      <vt:lpstr>Research focus</vt:lpstr>
      <vt:lpstr>General findings</vt:lpstr>
      <vt:lpstr>Electoral malpractices in Nicaragua and Venezuela</vt:lpstr>
      <vt:lpstr>Electoral malpractices in Nicaragua and Venezuela</vt:lpstr>
      <vt:lpstr>Electoral malpractices in Nicaragua and Venezuela</vt:lpstr>
      <vt:lpstr>Electoral malpractices in Nicaragua and Venezuela</vt:lpstr>
      <vt:lpstr>Conclusions and the regime change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Adam Szymanski</dc:creator>
  <cp:lastModifiedBy>Amanda Dziubińska</cp:lastModifiedBy>
  <cp:revision>61</cp:revision>
  <dcterms:created xsi:type="dcterms:W3CDTF">2017-01-31T13:05:55Z</dcterms:created>
  <dcterms:modified xsi:type="dcterms:W3CDTF">2019-12-03T10:51:17Z</dcterms:modified>
</cp:coreProperties>
</file>