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0" r:id="rId3"/>
    <p:sldId id="268" r:id="rId4"/>
    <p:sldId id="280" r:id="rId5"/>
    <p:sldId id="257" r:id="rId6"/>
    <p:sldId id="270" r:id="rId7"/>
    <p:sldId id="258" r:id="rId8"/>
    <p:sldId id="262" r:id="rId9"/>
    <p:sldId id="281" r:id="rId10"/>
    <p:sldId id="264" r:id="rId11"/>
    <p:sldId id="271" r:id="rId12"/>
    <p:sldId id="282" r:id="rId13"/>
    <p:sldId id="267" r:id="rId14"/>
    <p:sldId id="284" r:id="rId15"/>
    <p:sldId id="285" r:id="rId16"/>
    <p:sldId id="26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155" autoAdjust="0"/>
  </p:normalViewPr>
  <p:slideViewPr>
    <p:cSldViewPr>
      <p:cViewPr varScale="1">
        <p:scale>
          <a:sx n="84" d="100"/>
          <a:sy n="84" d="100"/>
        </p:scale>
        <p:origin x="135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62610-2016-4728-A894-2964D696A5E7}" type="doc">
      <dgm:prSet loTypeId="urn:microsoft.com/office/officeart/2009/layout/ReverseList" loCatId="relationship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l-PL"/>
        </a:p>
      </dgm:t>
    </dgm:pt>
    <dgm:pt modelId="{83AEADF2-46C5-4C9B-AF33-DF85E9CDDA8C}">
      <dgm:prSet phldrT="[Tekst]" custT="1"/>
      <dgm:spPr/>
      <dgm:t>
        <a:bodyPr/>
        <a:lstStyle/>
        <a:p>
          <a:pPr algn="l"/>
          <a:r>
            <a:rPr lang="pl-PL" sz="1500" b="1" dirty="0">
              <a:solidFill>
                <a:schemeClr val="accent3">
                  <a:lumMod val="75000"/>
                </a:schemeClr>
              </a:solidFill>
            </a:rPr>
            <a:t>(</a:t>
          </a:r>
          <a:r>
            <a:rPr lang="pl-PL" sz="1500" b="1" dirty="0" err="1">
              <a:solidFill>
                <a:schemeClr val="accent3">
                  <a:lumMod val="75000"/>
                </a:schemeClr>
              </a:solidFill>
            </a:rPr>
            <a:t>Rising</a:t>
          </a:r>
          <a:r>
            <a:rPr lang="pl-PL" sz="1500" b="1" dirty="0">
              <a:solidFill>
                <a:schemeClr val="accent3">
                  <a:lumMod val="75000"/>
                </a:schemeClr>
              </a:solidFill>
            </a:rPr>
            <a:t>) </a:t>
          </a:r>
        </a:p>
        <a:p>
          <a:pPr algn="l"/>
          <a:r>
            <a:rPr lang="pl-PL" sz="1500" b="1" dirty="0" err="1">
              <a:solidFill>
                <a:schemeClr val="accent3">
                  <a:lumMod val="75000"/>
                </a:schemeClr>
              </a:solidFill>
            </a:rPr>
            <a:t>electoral</a:t>
          </a:r>
          <a:r>
            <a:rPr lang="pl-PL" sz="1500" b="1" dirty="0">
              <a:solidFill>
                <a:schemeClr val="accent3">
                  <a:lumMod val="75000"/>
                </a:schemeClr>
              </a:solidFill>
            </a:rPr>
            <a:t> </a:t>
          </a:r>
        </a:p>
        <a:p>
          <a:pPr algn="l"/>
          <a:r>
            <a:rPr lang="pl-PL" sz="1500" b="1" dirty="0" err="1">
              <a:solidFill>
                <a:schemeClr val="accent3">
                  <a:lumMod val="75000"/>
                </a:schemeClr>
              </a:solidFill>
            </a:rPr>
            <a:t>malpractices</a:t>
          </a:r>
          <a:endParaRPr lang="pl-PL" sz="1500" b="1" dirty="0">
            <a:solidFill>
              <a:schemeClr val="accent3">
                <a:lumMod val="75000"/>
              </a:schemeClr>
            </a:solidFill>
          </a:endParaRPr>
        </a:p>
      </dgm:t>
    </dgm:pt>
    <dgm:pt modelId="{58767BD1-45A9-47D1-9B68-BA83B7C42C57}" type="parTrans" cxnId="{1EB896ED-18F8-44CE-ADC3-2C1BE410E87D}">
      <dgm:prSet/>
      <dgm:spPr/>
      <dgm:t>
        <a:bodyPr/>
        <a:lstStyle/>
        <a:p>
          <a:endParaRPr lang="pl-PL"/>
        </a:p>
      </dgm:t>
    </dgm:pt>
    <dgm:pt modelId="{33EBA449-494E-4A08-943B-842CDF64216F}" type="sibTrans" cxnId="{1EB896ED-18F8-44CE-ADC3-2C1BE410E87D}">
      <dgm:prSet/>
      <dgm:spPr/>
      <dgm:t>
        <a:bodyPr/>
        <a:lstStyle/>
        <a:p>
          <a:endParaRPr lang="pl-PL"/>
        </a:p>
      </dgm:t>
    </dgm:pt>
    <dgm:pt modelId="{367490C1-9416-494A-9CEC-2A1BEBCFB025}">
      <dgm:prSet phldrT="[Tekst]" custT="1"/>
      <dgm:spPr>
        <a:solidFill>
          <a:srgbClr val="00B0F0"/>
        </a:solidFill>
      </dgm:spPr>
      <dgm:t>
        <a:bodyPr/>
        <a:lstStyle/>
        <a:p>
          <a:r>
            <a:rPr lang="pl-PL" sz="1600" b="1" dirty="0">
              <a:solidFill>
                <a:srgbClr val="002060"/>
              </a:solidFill>
            </a:rPr>
            <a:t>Political regime </a:t>
          </a:r>
          <a:r>
            <a:rPr lang="pl-PL" sz="1600" b="1" dirty="0" err="1">
              <a:solidFill>
                <a:srgbClr val="002060"/>
              </a:solidFill>
            </a:rPr>
            <a:t>change</a:t>
          </a:r>
          <a:endParaRPr lang="pl-PL" sz="1600" b="1" dirty="0">
            <a:solidFill>
              <a:srgbClr val="002060"/>
            </a:solidFill>
          </a:endParaRPr>
        </a:p>
      </dgm:t>
    </dgm:pt>
    <dgm:pt modelId="{1D831582-2A70-416D-83A0-D2DF16ABEF7D}" type="sibTrans" cxnId="{28BE4A51-6EF3-42DF-A184-873EBCF24606}">
      <dgm:prSet/>
      <dgm:spPr/>
      <dgm:t>
        <a:bodyPr/>
        <a:lstStyle/>
        <a:p>
          <a:endParaRPr lang="pl-PL"/>
        </a:p>
      </dgm:t>
    </dgm:pt>
    <dgm:pt modelId="{CD6268DB-DD5B-4DE9-9A2A-640186AEE2E0}" type="parTrans" cxnId="{28BE4A51-6EF3-42DF-A184-873EBCF24606}">
      <dgm:prSet/>
      <dgm:spPr/>
      <dgm:t>
        <a:bodyPr/>
        <a:lstStyle/>
        <a:p>
          <a:endParaRPr lang="pl-PL"/>
        </a:p>
      </dgm:t>
    </dgm:pt>
    <dgm:pt modelId="{9E17A563-7129-481A-9EA3-7E98B9F62BF8}" type="pres">
      <dgm:prSet presAssocID="{3D362610-2016-4728-A894-2964D696A5E7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C5FDCB8D-125D-4FEC-B039-927DD2C266C9}" type="pres">
      <dgm:prSet presAssocID="{3D362610-2016-4728-A894-2964D696A5E7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7AAFBB-C58E-4000-BA29-291A976FDF0F}" type="pres">
      <dgm:prSet presAssocID="{3D362610-2016-4728-A894-2964D696A5E7}" presName="LeftNode" presStyleLbl="bgImgPlace1" presStyleIdx="0" presStyleCnt="2" custScaleX="246145" custScaleY="100032" custLinFactNeighborX="-2400" custLinFactNeighborY="-185">
        <dgm:presLayoutVars>
          <dgm:chMax val="2"/>
          <dgm:chPref val="2"/>
        </dgm:presLayoutVars>
      </dgm:prSet>
      <dgm:spPr/>
      <dgm:t>
        <a:bodyPr/>
        <a:lstStyle/>
        <a:p>
          <a:endParaRPr lang="pl-PL"/>
        </a:p>
      </dgm:t>
    </dgm:pt>
    <dgm:pt modelId="{4F95E0D0-965C-41B1-BE18-66873C3C0B4E}" type="pres">
      <dgm:prSet presAssocID="{3D362610-2016-4728-A894-2964D696A5E7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5E5BBD-2E17-4EF4-A937-4D576F42724D}" type="pres">
      <dgm:prSet presAssocID="{3D362610-2016-4728-A894-2964D696A5E7}" presName="RightNode" presStyleLbl="bgImgPlace1" presStyleIdx="1" presStyleCnt="2" custScaleX="170244" custLinFactNeighborX="18256" custLinFactNeighborY="-475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921B3389-1688-467E-970A-8D0297771035}" type="pres">
      <dgm:prSet presAssocID="{3D362610-2016-4728-A894-2964D696A5E7}" presName="TopArrow" presStyleLbl="node1" presStyleIdx="0" presStyleCnt="2" custScaleX="155177" custLinFactNeighborX="-21449" custLinFactNeighborY="-4638"/>
      <dgm:spPr/>
      <dgm:t>
        <a:bodyPr/>
        <a:lstStyle/>
        <a:p>
          <a:endParaRPr lang="pl-PL"/>
        </a:p>
      </dgm:t>
    </dgm:pt>
    <dgm:pt modelId="{5794B4E3-75F7-4AE1-BCB2-027DB61211C1}" type="pres">
      <dgm:prSet presAssocID="{3D362610-2016-4728-A894-2964D696A5E7}" presName="BottomArrow" presStyleLbl="node1" presStyleIdx="1" presStyleCnt="2" custScaleX="151700" custLinFactNeighborX="-27826" custLinFactNeighborY="0"/>
      <dgm:spPr/>
      <dgm:t>
        <a:bodyPr/>
        <a:lstStyle/>
        <a:p>
          <a:endParaRPr lang="pl-PL"/>
        </a:p>
      </dgm:t>
    </dgm:pt>
  </dgm:ptLst>
  <dgm:cxnLst>
    <dgm:cxn modelId="{836DEA76-E05A-4F42-9F0A-33264C1123FB}" type="presOf" srcId="{3D362610-2016-4728-A894-2964D696A5E7}" destId="{9E17A563-7129-481A-9EA3-7E98B9F62BF8}" srcOrd="0" destOrd="0" presId="urn:microsoft.com/office/officeart/2009/layout/ReverseList"/>
    <dgm:cxn modelId="{28BE4A51-6EF3-42DF-A184-873EBCF24606}" srcId="{3D362610-2016-4728-A894-2964D696A5E7}" destId="{367490C1-9416-494A-9CEC-2A1BEBCFB025}" srcOrd="1" destOrd="0" parTransId="{CD6268DB-DD5B-4DE9-9A2A-640186AEE2E0}" sibTransId="{1D831582-2A70-416D-83A0-D2DF16ABEF7D}"/>
    <dgm:cxn modelId="{DA6867D1-BE72-48BB-8A89-6F7FFB8BD5C2}" type="presOf" srcId="{367490C1-9416-494A-9CEC-2A1BEBCFB025}" destId="{7D5E5BBD-2E17-4EF4-A937-4D576F42724D}" srcOrd="1" destOrd="0" presId="urn:microsoft.com/office/officeart/2009/layout/ReverseList"/>
    <dgm:cxn modelId="{1EB896ED-18F8-44CE-ADC3-2C1BE410E87D}" srcId="{3D362610-2016-4728-A894-2964D696A5E7}" destId="{83AEADF2-46C5-4C9B-AF33-DF85E9CDDA8C}" srcOrd="0" destOrd="0" parTransId="{58767BD1-45A9-47D1-9B68-BA83B7C42C57}" sibTransId="{33EBA449-494E-4A08-943B-842CDF64216F}"/>
    <dgm:cxn modelId="{82684B26-FED2-4FB2-B00A-790F119872F2}" type="presOf" srcId="{83AEADF2-46C5-4C9B-AF33-DF85E9CDDA8C}" destId="{567AAFBB-C58E-4000-BA29-291A976FDF0F}" srcOrd="1" destOrd="0" presId="urn:microsoft.com/office/officeart/2009/layout/ReverseList"/>
    <dgm:cxn modelId="{FA6E5A94-2CB8-44EA-849F-A15D36648C92}" type="presOf" srcId="{367490C1-9416-494A-9CEC-2A1BEBCFB025}" destId="{4F95E0D0-965C-41B1-BE18-66873C3C0B4E}" srcOrd="0" destOrd="0" presId="urn:microsoft.com/office/officeart/2009/layout/ReverseList"/>
    <dgm:cxn modelId="{95658558-CF40-4B28-9F86-8A0B09BDC3E1}" type="presOf" srcId="{83AEADF2-46C5-4C9B-AF33-DF85E9CDDA8C}" destId="{C5FDCB8D-125D-4FEC-B039-927DD2C266C9}" srcOrd="0" destOrd="0" presId="urn:microsoft.com/office/officeart/2009/layout/ReverseList"/>
    <dgm:cxn modelId="{A4A1EA1C-4162-4254-8EA2-1335EF3ED72D}" type="presParOf" srcId="{9E17A563-7129-481A-9EA3-7E98B9F62BF8}" destId="{C5FDCB8D-125D-4FEC-B039-927DD2C266C9}" srcOrd="0" destOrd="0" presId="urn:microsoft.com/office/officeart/2009/layout/ReverseList"/>
    <dgm:cxn modelId="{070761DE-F49D-472F-AD9C-D9B2A3E1C6EF}" type="presParOf" srcId="{9E17A563-7129-481A-9EA3-7E98B9F62BF8}" destId="{567AAFBB-C58E-4000-BA29-291A976FDF0F}" srcOrd="1" destOrd="0" presId="urn:microsoft.com/office/officeart/2009/layout/ReverseList"/>
    <dgm:cxn modelId="{7311ABB1-2FFA-4C63-AC3F-BFCB2E215705}" type="presParOf" srcId="{9E17A563-7129-481A-9EA3-7E98B9F62BF8}" destId="{4F95E0D0-965C-41B1-BE18-66873C3C0B4E}" srcOrd="2" destOrd="0" presId="urn:microsoft.com/office/officeart/2009/layout/ReverseList"/>
    <dgm:cxn modelId="{A1BEFFF9-2313-40E7-B3FE-9E6281FED7A6}" type="presParOf" srcId="{9E17A563-7129-481A-9EA3-7E98B9F62BF8}" destId="{7D5E5BBD-2E17-4EF4-A937-4D576F42724D}" srcOrd="3" destOrd="0" presId="urn:microsoft.com/office/officeart/2009/layout/ReverseList"/>
    <dgm:cxn modelId="{7D511821-46C2-45E1-8EE8-A77C266AA5D7}" type="presParOf" srcId="{9E17A563-7129-481A-9EA3-7E98B9F62BF8}" destId="{921B3389-1688-467E-970A-8D0297771035}" srcOrd="4" destOrd="0" presId="urn:microsoft.com/office/officeart/2009/layout/ReverseList"/>
    <dgm:cxn modelId="{F2652B56-8986-4AA2-86C0-3A900A99F741}" type="presParOf" srcId="{9E17A563-7129-481A-9EA3-7E98B9F62BF8}" destId="{5794B4E3-75F7-4AE1-BCB2-027DB61211C1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96551B-BF7E-489F-A5E9-34F7E54B49B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EAFD1C2-13BC-4094-A7CD-DED9A5FCBD61}">
      <dgm:prSet phldrT="[Tekst]" custT="1"/>
      <dgm:spPr>
        <a:solidFill>
          <a:schemeClr val="accent6"/>
        </a:solidFill>
      </dgm:spPr>
      <dgm:t>
        <a:bodyPr/>
        <a:lstStyle/>
        <a:p>
          <a:r>
            <a:rPr lang="pl-PL" sz="1600" dirty="0" err="1"/>
            <a:t>June</a:t>
          </a:r>
          <a:r>
            <a:rPr lang="pl-PL" sz="1600" dirty="0"/>
            <a:t> 2011 </a:t>
          </a:r>
          <a:r>
            <a:rPr lang="pl-PL" sz="1600" dirty="0" err="1"/>
            <a:t>parliamentary</a:t>
          </a:r>
          <a:r>
            <a:rPr lang="pl-PL" sz="1600" dirty="0"/>
            <a:t> </a:t>
          </a:r>
          <a:r>
            <a:rPr lang="pl-PL" sz="1600" dirty="0" smtClean="0"/>
            <a:t>relations</a:t>
          </a:r>
          <a:endParaRPr lang="pl-PL" sz="1600" dirty="0"/>
        </a:p>
      </dgm:t>
    </dgm:pt>
    <dgm:pt modelId="{15C409E8-F136-4842-8B18-90EEF66E0989}" type="parTrans" cxnId="{1D1662E1-C744-4ED2-B840-9716CC01B2F2}">
      <dgm:prSet/>
      <dgm:spPr/>
      <dgm:t>
        <a:bodyPr/>
        <a:lstStyle/>
        <a:p>
          <a:endParaRPr lang="pl-PL"/>
        </a:p>
      </dgm:t>
    </dgm:pt>
    <dgm:pt modelId="{DA430BAB-A26E-4065-B764-CCDC128D6061}" type="sibTrans" cxnId="{1D1662E1-C744-4ED2-B840-9716CC01B2F2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8D6448E2-371F-4C8D-8ACA-28B5FDAC783F}">
      <dgm:prSet phldrT="[Tekst]"/>
      <dgm:spPr/>
      <dgm:t>
        <a:bodyPr/>
        <a:lstStyle/>
        <a:p>
          <a:r>
            <a:rPr lang="pl-PL" dirty="0"/>
            <a:t>Advanced </a:t>
          </a:r>
          <a:r>
            <a:rPr lang="pl-PL" dirty="0" err="1"/>
            <a:t>consolidation</a:t>
          </a:r>
          <a:r>
            <a:rPr lang="pl-PL" dirty="0"/>
            <a:t> of </a:t>
          </a:r>
          <a:r>
            <a:rPr lang="pl-PL" dirty="0" err="1"/>
            <a:t>power</a:t>
          </a:r>
          <a:r>
            <a:rPr lang="pl-PL" dirty="0"/>
            <a:t> of </a:t>
          </a:r>
          <a:r>
            <a:rPr lang="pl-PL" dirty="0" err="1"/>
            <a:t>incumbents</a:t>
          </a:r>
          <a:r>
            <a:rPr lang="pl-PL" dirty="0"/>
            <a:t> (AKP)  - </a:t>
          </a:r>
          <a:r>
            <a:rPr lang="pl-PL" dirty="0" err="1"/>
            <a:t>rising</a:t>
          </a:r>
          <a:r>
            <a:rPr lang="pl-PL" dirty="0"/>
            <a:t> </a:t>
          </a:r>
          <a:r>
            <a:rPr lang="pl-PL" dirty="0" err="1"/>
            <a:t>advantage</a:t>
          </a:r>
          <a:r>
            <a:rPr lang="pl-PL" dirty="0"/>
            <a:t> - </a:t>
          </a:r>
          <a:r>
            <a:rPr lang="pl-PL" dirty="0" err="1"/>
            <a:t>further</a:t>
          </a:r>
          <a:r>
            <a:rPr lang="pl-PL" dirty="0"/>
            <a:t> </a:t>
          </a:r>
          <a:r>
            <a:rPr lang="pl-PL" dirty="0" err="1"/>
            <a:t>state</a:t>
          </a:r>
          <a:r>
            <a:rPr lang="pl-PL" dirty="0"/>
            <a:t> </a:t>
          </a:r>
          <a:r>
            <a:rPr lang="pl-PL" dirty="0" err="1"/>
            <a:t>capture</a:t>
          </a:r>
          <a:r>
            <a:rPr lang="pl-PL" dirty="0"/>
            <a:t>,  development of </a:t>
          </a:r>
          <a:r>
            <a:rPr lang="pl-PL" dirty="0" err="1"/>
            <a:t>patronage</a:t>
          </a:r>
          <a:r>
            <a:rPr lang="pl-PL" dirty="0"/>
            <a:t> networks, increasing </a:t>
          </a:r>
          <a:r>
            <a:rPr lang="pl-PL" dirty="0" err="1"/>
            <a:t>resources</a:t>
          </a:r>
          <a:r>
            <a:rPr lang="pl-PL" dirty="0"/>
            <a:t>; </a:t>
          </a:r>
          <a:r>
            <a:rPr lang="pl-PL" dirty="0" err="1"/>
            <a:t>pre</a:t>
          </a:r>
          <a:r>
            <a:rPr lang="pl-PL" dirty="0"/>
            <a:t>-dominant party system;  de-</a:t>
          </a:r>
          <a:r>
            <a:rPr lang="pl-PL" dirty="0" err="1"/>
            <a:t>democratization</a:t>
          </a:r>
          <a:r>
            <a:rPr lang="pl-PL" dirty="0"/>
            <a:t> </a:t>
          </a:r>
          <a:r>
            <a:rPr lang="pl-PL" dirty="0" err="1"/>
            <a:t>through</a:t>
          </a:r>
          <a:r>
            <a:rPr lang="pl-PL" dirty="0"/>
            <a:t> </a:t>
          </a:r>
          <a:r>
            <a:rPr lang="pl-PL" dirty="0" err="1"/>
            <a:t>legislation</a:t>
          </a:r>
          <a:r>
            <a:rPr lang="pl-PL" dirty="0"/>
            <a:t> and </a:t>
          </a:r>
          <a:r>
            <a:rPr lang="pl-PL" dirty="0" err="1"/>
            <a:t>activtiies</a:t>
          </a:r>
          <a:r>
            <a:rPr lang="pl-PL" dirty="0"/>
            <a:t> </a:t>
          </a:r>
          <a:r>
            <a:rPr lang="pl-PL" dirty="0" err="1"/>
            <a:t>targetting</a:t>
          </a:r>
          <a:r>
            <a:rPr lang="pl-PL" dirty="0"/>
            <a:t> </a:t>
          </a:r>
          <a:r>
            <a:rPr lang="pl-PL" dirty="0" err="1"/>
            <a:t>e.g</a:t>
          </a:r>
          <a:r>
            <a:rPr lang="pl-PL" dirty="0"/>
            <a:t>. </a:t>
          </a:r>
          <a:r>
            <a:rPr lang="pl-PL" dirty="0" err="1"/>
            <a:t>freedom</a:t>
          </a:r>
          <a:r>
            <a:rPr lang="pl-PL" dirty="0"/>
            <a:t> of </a:t>
          </a:r>
          <a:r>
            <a:rPr lang="pl-PL" dirty="0" err="1"/>
            <a:t>expression</a:t>
          </a:r>
          <a:r>
            <a:rPr lang="pl-PL" dirty="0"/>
            <a:t> and </a:t>
          </a:r>
          <a:r>
            <a:rPr lang="pl-PL" dirty="0" err="1"/>
            <a:t>rule</a:t>
          </a:r>
          <a:r>
            <a:rPr lang="pl-PL" dirty="0"/>
            <a:t> of law</a:t>
          </a:r>
        </a:p>
      </dgm:t>
    </dgm:pt>
    <dgm:pt modelId="{3B03F466-AACA-4534-ABAC-3AB679173D9A}" type="parTrans" cxnId="{F560697A-F34D-46CC-AE6C-C6EFBA0A23BD}">
      <dgm:prSet/>
      <dgm:spPr/>
      <dgm:t>
        <a:bodyPr/>
        <a:lstStyle/>
        <a:p>
          <a:endParaRPr lang="pl-PL"/>
        </a:p>
      </dgm:t>
    </dgm:pt>
    <dgm:pt modelId="{D6E915E6-00F5-4D4F-B1C2-A24282F4CB9D}" type="sibTrans" cxnId="{F560697A-F34D-46CC-AE6C-C6EFBA0A23BD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pl-PL"/>
        </a:p>
      </dgm:t>
    </dgm:pt>
    <dgm:pt modelId="{1A0ACFAE-5897-471E-939D-4385AC5E6BB3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600" dirty="0"/>
            <a:t>August 2014 </a:t>
          </a:r>
          <a:r>
            <a:rPr lang="pl-PL" sz="1600" dirty="0" err="1"/>
            <a:t>presidential</a:t>
          </a:r>
          <a:r>
            <a:rPr lang="pl-PL" sz="1600" dirty="0"/>
            <a:t> </a:t>
          </a:r>
          <a:r>
            <a:rPr lang="pl-PL" sz="1600" dirty="0" err="1"/>
            <a:t>elections</a:t>
          </a:r>
          <a:endParaRPr lang="pl-PL" sz="1600" dirty="0"/>
        </a:p>
      </dgm:t>
    </dgm:pt>
    <dgm:pt modelId="{2BE05270-BD21-43CB-BE9D-CBD854B154BE}" type="parTrans" cxnId="{D7CD8F17-3FBD-4889-B1FB-93E6FA245D5A}">
      <dgm:prSet/>
      <dgm:spPr/>
      <dgm:t>
        <a:bodyPr/>
        <a:lstStyle/>
        <a:p>
          <a:endParaRPr lang="pl-PL"/>
        </a:p>
      </dgm:t>
    </dgm:pt>
    <dgm:pt modelId="{7720525B-0DF2-4915-B780-CC6FAC99836A}" type="sibTrans" cxnId="{D7CD8F17-3FBD-4889-B1FB-93E6FA245D5A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A47E320A-9FD4-437E-8FE8-7FA42C6DFCBA}">
      <dgm:prSet phldrT="[Tekst]"/>
      <dgm:spPr/>
      <dgm:t>
        <a:bodyPr/>
        <a:lstStyle/>
        <a:p>
          <a:r>
            <a:rPr lang="pl-PL"/>
            <a:t>Further consolidation and centralization of AKP power, strengthening of the executive power (President) vs. judiciary and legislative power, continuation of de-democratization  </a:t>
          </a:r>
        </a:p>
      </dgm:t>
    </dgm:pt>
    <dgm:pt modelId="{78CCE916-ABAA-416B-A5BE-6EEF9CC292D2}" type="parTrans" cxnId="{7F39F133-B729-41DE-9E2A-B2984150C191}">
      <dgm:prSet/>
      <dgm:spPr/>
      <dgm:t>
        <a:bodyPr/>
        <a:lstStyle/>
        <a:p>
          <a:endParaRPr lang="pl-PL"/>
        </a:p>
      </dgm:t>
    </dgm:pt>
    <dgm:pt modelId="{F17320A3-F45E-4468-9831-2A75B3A34547}" type="sibTrans" cxnId="{7F39F133-B729-41DE-9E2A-B2984150C191}">
      <dgm:prSet/>
      <dgm:spPr>
        <a:solidFill>
          <a:srgbClr val="00B0F0"/>
        </a:solidFill>
      </dgm:spPr>
      <dgm:t>
        <a:bodyPr/>
        <a:lstStyle/>
        <a:p>
          <a:endParaRPr lang="pl-PL"/>
        </a:p>
      </dgm:t>
    </dgm:pt>
    <dgm:pt modelId="{D7152AE2-472B-4BD9-8484-83F222029E13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600" dirty="0" err="1"/>
            <a:t>June</a:t>
          </a:r>
          <a:r>
            <a:rPr lang="pl-PL" sz="1600" dirty="0"/>
            <a:t> 2015 </a:t>
          </a:r>
          <a:r>
            <a:rPr lang="pl-PL" sz="1600" dirty="0" err="1"/>
            <a:t>parliamentary</a:t>
          </a:r>
          <a:r>
            <a:rPr lang="pl-PL" sz="1600" dirty="0"/>
            <a:t> </a:t>
          </a:r>
          <a:r>
            <a:rPr lang="pl-PL" sz="1600" dirty="0" err="1"/>
            <a:t>elections</a:t>
          </a:r>
          <a:endParaRPr lang="pl-PL" sz="1600" dirty="0"/>
        </a:p>
      </dgm:t>
    </dgm:pt>
    <dgm:pt modelId="{C058E9F3-A9A2-408F-BCA1-82FF95ECEF02}" type="parTrans" cxnId="{29C5FFEC-A43F-407E-9480-8F52EAFD1070}">
      <dgm:prSet/>
      <dgm:spPr/>
      <dgm:t>
        <a:bodyPr/>
        <a:lstStyle/>
        <a:p>
          <a:endParaRPr lang="pl-PL"/>
        </a:p>
      </dgm:t>
    </dgm:pt>
    <dgm:pt modelId="{241275D8-1DAB-4F22-B3BB-CA9D20CB4BDC}" type="sibTrans" cxnId="{29C5FFEC-A43F-407E-9480-8F52EAFD1070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351723D9-724C-40C3-930F-A6D04D89F6B9}">
      <dgm:prSet phldrT="[Tekst]"/>
      <dgm:spPr/>
      <dgm:t>
        <a:bodyPr/>
        <a:lstStyle/>
        <a:p>
          <a:r>
            <a:rPr lang="pl-PL" dirty="0"/>
            <a:t>De-</a:t>
          </a:r>
          <a:r>
            <a:rPr lang="pl-PL" dirty="0" err="1"/>
            <a:t>democratization</a:t>
          </a:r>
          <a:r>
            <a:rPr lang="pl-PL" dirty="0"/>
            <a:t> </a:t>
          </a:r>
          <a:r>
            <a:rPr lang="pl-PL" dirty="0" err="1"/>
            <a:t>intertwined</a:t>
          </a:r>
          <a:r>
            <a:rPr lang="pl-PL" dirty="0"/>
            <a:t> with </a:t>
          </a:r>
          <a:r>
            <a:rPr lang="pl-PL" dirty="0" err="1"/>
            <a:t>securitization</a:t>
          </a:r>
          <a:r>
            <a:rPr lang="pl-PL" dirty="0"/>
            <a:t> (end of "</a:t>
          </a:r>
          <a:r>
            <a:rPr lang="pl-PL" dirty="0" err="1"/>
            <a:t>peace</a:t>
          </a:r>
          <a:r>
            <a:rPr lang="pl-PL" dirty="0"/>
            <a:t> </a:t>
          </a:r>
          <a:r>
            <a:rPr lang="pl-PL" dirty="0" err="1"/>
            <a:t>process</a:t>
          </a:r>
          <a:r>
            <a:rPr lang="pl-PL" dirty="0"/>
            <a:t>", </a:t>
          </a:r>
          <a:r>
            <a:rPr lang="pl-PL" dirty="0" err="1"/>
            <a:t>escalation</a:t>
          </a:r>
          <a:r>
            <a:rPr lang="pl-PL" dirty="0"/>
            <a:t> of </a:t>
          </a:r>
          <a:r>
            <a:rPr lang="pl-PL" dirty="0" err="1"/>
            <a:t>Kurdish</a:t>
          </a:r>
          <a:r>
            <a:rPr lang="pl-PL" dirty="0"/>
            <a:t> problem), </a:t>
          </a:r>
          <a:r>
            <a:rPr lang="pl-PL" dirty="0" err="1"/>
            <a:t>limitation</a:t>
          </a:r>
          <a:r>
            <a:rPr lang="pl-PL" dirty="0"/>
            <a:t> of </a:t>
          </a:r>
          <a:r>
            <a:rPr lang="pl-PL" dirty="0" err="1"/>
            <a:t>political</a:t>
          </a:r>
          <a:r>
            <a:rPr lang="pl-PL" dirty="0"/>
            <a:t> </a:t>
          </a:r>
          <a:r>
            <a:rPr lang="pl-PL" dirty="0" err="1"/>
            <a:t>competition</a:t>
          </a:r>
          <a:r>
            <a:rPr lang="pl-PL" dirty="0"/>
            <a:t> (HDP) - </a:t>
          </a:r>
          <a:r>
            <a:rPr lang="pl-PL" dirty="0" err="1"/>
            <a:t>following</a:t>
          </a:r>
          <a:r>
            <a:rPr lang="pl-PL" dirty="0"/>
            <a:t> </a:t>
          </a:r>
          <a:r>
            <a:rPr lang="pl-PL" dirty="0" err="1"/>
            <a:t>results</a:t>
          </a:r>
          <a:r>
            <a:rPr lang="pl-PL" dirty="0"/>
            <a:t> of </a:t>
          </a:r>
          <a:r>
            <a:rPr lang="pl-PL" dirty="0" err="1"/>
            <a:t>election</a:t>
          </a:r>
          <a:r>
            <a:rPr lang="pl-PL" dirty="0"/>
            <a:t> </a:t>
          </a:r>
          <a:r>
            <a:rPr lang="pl-PL" dirty="0" err="1"/>
            <a:t>underming</a:t>
          </a:r>
          <a:r>
            <a:rPr lang="pl-PL" dirty="0"/>
            <a:t> the AKP </a:t>
          </a:r>
          <a:r>
            <a:rPr lang="pl-PL" dirty="0" err="1"/>
            <a:t>level</a:t>
          </a:r>
          <a:r>
            <a:rPr lang="pl-PL" dirty="0"/>
            <a:t> of </a:t>
          </a:r>
          <a:r>
            <a:rPr lang="pl-PL" dirty="0" err="1"/>
            <a:t>domination</a:t>
          </a:r>
          <a:r>
            <a:rPr lang="pl-PL" dirty="0"/>
            <a:t> to </a:t>
          </a:r>
          <a:r>
            <a:rPr lang="pl-PL" dirty="0" err="1"/>
            <a:t>date</a:t>
          </a:r>
          <a:endParaRPr lang="pl-PL" dirty="0"/>
        </a:p>
      </dgm:t>
    </dgm:pt>
    <dgm:pt modelId="{FD63C10C-9DF8-4244-A41C-017481D8AE73}" type="parTrans" cxnId="{9BE48297-D4DD-4CF5-84B7-4268984AC473}">
      <dgm:prSet/>
      <dgm:spPr/>
      <dgm:t>
        <a:bodyPr/>
        <a:lstStyle/>
        <a:p>
          <a:endParaRPr lang="pl-PL"/>
        </a:p>
      </dgm:t>
    </dgm:pt>
    <dgm:pt modelId="{73A69CE2-5347-4118-8896-F62A0643B934}" type="sibTrans" cxnId="{9BE48297-D4DD-4CF5-84B7-4268984AC473}">
      <dgm:prSet/>
      <dgm:spPr>
        <a:solidFill>
          <a:srgbClr val="FF0000"/>
        </a:solidFill>
      </dgm:spPr>
      <dgm:t>
        <a:bodyPr/>
        <a:lstStyle/>
        <a:p>
          <a:endParaRPr lang="pl-PL"/>
        </a:p>
      </dgm:t>
    </dgm:pt>
    <dgm:pt modelId="{F7AC1F07-240E-49E1-9E34-5816FF8F8B78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400" dirty="0" err="1"/>
            <a:t>November</a:t>
          </a:r>
          <a:r>
            <a:rPr lang="pl-PL" sz="1400" dirty="0"/>
            <a:t> 2015 </a:t>
          </a:r>
          <a:r>
            <a:rPr lang="pl-PL" sz="1400" dirty="0" err="1"/>
            <a:t>parliamentary</a:t>
          </a:r>
          <a:r>
            <a:rPr lang="pl-PL" sz="1400" dirty="0"/>
            <a:t> </a:t>
          </a:r>
          <a:r>
            <a:rPr lang="pl-PL" sz="1400" dirty="0" err="1"/>
            <a:t>elections</a:t>
          </a:r>
          <a:endParaRPr lang="pl-PL" sz="1400" dirty="0"/>
        </a:p>
      </dgm:t>
    </dgm:pt>
    <dgm:pt modelId="{F9B833F4-3027-4091-9A95-CDB4F4D7C1A3}" type="parTrans" cxnId="{2BD61EDD-4A6D-4E5A-9460-B3AF1EE5AEF6}">
      <dgm:prSet/>
      <dgm:spPr/>
      <dgm:t>
        <a:bodyPr/>
        <a:lstStyle/>
        <a:p>
          <a:endParaRPr lang="pl-PL"/>
        </a:p>
      </dgm:t>
    </dgm:pt>
    <dgm:pt modelId="{4A7EFD9E-B353-4BB9-B733-1EAB6B9E164E}" type="sibTrans" cxnId="{2BD61EDD-4A6D-4E5A-9460-B3AF1EE5AEF6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6C193007-7E61-4160-AE39-51F11B75C60C}">
      <dgm:prSet phldrT="[Tekst]"/>
      <dgm:spPr/>
      <dgm:t>
        <a:bodyPr/>
        <a:lstStyle/>
        <a:p>
          <a:r>
            <a:rPr lang="pl-PL"/>
            <a:t>Introduction of the presidential system </a:t>
          </a:r>
          <a:r>
            <a:rPr lang="pl-PL" i="1"/>
            <a:t>a la </a:t>
          </a:r>
          <a:r>
            <a:rPr lang="pl-PL" i="0"/>
            <a:t>Turca, ruling by decrees, further marginalisation of the opposition, limited freedoms and rule of law under emergency rule and ruling through decrees</a:t>
          </a:r>
          <a:endParaRPr lang="pl-PL"/>
        </a:p>
      </dgm:t>
    </dgm:pt>
    <dgm:pt modelId="{56287A4E-9CB8-4AC3-975F-2700B828838D}" type="parTrans" cxnId="{938578F4-009F-4B31-A982-5CF7A17DA995}">
      <dgm:prSet/>
      <dgm:spPr/>
      <dgm:t>
        <a:bodyPr/>
        <a:lstStyle/>
        <a:p>
          <a:endParaRPr lang="pl-PL"/>
        </a:p>
      </dgm:t>
    </dgm:pt>
    <dgm:pt modelId="{C4734372-AD38-4D1D-B743-D6B1CBAEA7DF}" type="sibTrans" cxnId="{938578F4-009F-4B31-A982-5CF7A17DA995}">
      <dgm:prSet/>
      <dgm:spPr>
        <a:solidFill>
          <a:srgbClr val="FF0000"/>
        </a:solidFill>
      </dgm:spPr>
      <dgm:t>
        <a:bodyPr/>
        <a:lstStyle/>
        <a:p>
          <a:endParaRPr lang="pl-PL"/>
        </a:p>
      </dgm:t>
    </dgm:pt>
    <dgm:pt modelId="{30B05F64-ED38-442E-84F6-4B2DB353A4E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400"/>
            <a:t>April 2017 Referendum</a:t>
          </a:r>
        </a:p>
      </dgm:t>
    </dgm:pt>
    <dgm:pt modelId="{596B4B03-641A-40F6-A05E-0F79A2E281EB}" type="parTrans" cxnId="{A591FB1D-CD2F-4E37-98E3-D9847EEE6412}">
      <dgm:prSet/>
      <dgm:spPr/>
      <dgm:t>
        <a:bodyPr/>
        <a:lstStyle/>
        <a:p>
          <a:endParaRPr lang="pl-PL"/>
        </a:p>
      </dgm:t>
    </dgm:pt>
    <dgm:pt modelId="{BFFC1DBC-8783-4AA9-9CC3-95C21768AAFA}" type="sibTrans" cxnId="{A591FB1D-CD2F-4E37-98E3-D9847EEE6412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88C8A77D-51EC-490B-9430-68EAF6C4820A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400" dirty="0" err="1"/>
            <a:t>June</a:t>
          </a:r>
          <a:r>
            <a:rPr lang="pl-PL" sz="1400" dirty="0"/>
            <a:t> 2018 </a:t>
          </a:r>
          <a:r>
            <a:rPr lang="pl-PL" sz="1400" dirty="0" err="1"/>
            <a:t>parliamentary</a:t>
          </a:r>
          <a:r>
            <a:rPr lang="pl-PL" sz="1400" dirty="0"/>
            <a:t> and </a:t>
          </a:r>
          <a:r>
            <a:rPr lang="pl-PL" sz="1400" dirty="0" err="1"/>
            <a:t>presidential</a:t>
          </a:r>
          <a:r>
            <a:rPr lang="pl-PL" sz="1400" dirty="0"/>
            <a:t> </a:t>
          </a:r>
          <a:r>
            <a:rPr lang="pl-PL" sz="1400" dirty="0" err="1"/>
            <a:t>elections</a:t>
          </a:r>
          <a:endParaRPr lang="pl-PL" sz="1400" dirty="0"/>
        </a:p>
      </dgm:t>
    </dgm:pt>
    <dgm:pt modelId="{51DB481B-337F-4BA2-ADF4-4208435240C8}" type="parTrans" cxnId="{AA82E1B3-B1E9-4F8B-9B93-7ECC0F921FBE}">
      <dgm:prSet/>
      <dgm:spPr/>
      <dgm:t>
        <a:bodyPr/>
        <a:lstStyle/>
        <a:p>
          <a:endParaRPr lang="pl-PL"/>
        </a:p>
      </dgm:t>
    </dgm:pt>
    <dgm:pt modelId="{846518D2-4EC0-4EEE-B0FF-3EBC08E995C9}" type="sibTrans" cxnId="{AA82E1B3-B1E9-4F8B-9B93-7ECC0F921FBE}">
      <dgm:prSet/>
      <dgm:spPr>
        <a:solidFill>
          <a:schemeClr val="tx1"/>
        </a:solidFill>
      </dgm:spPr>
      <dgm:t>
        <a:bodyPr/>
        <a:lstStyle/>
        <a:p>
          <a:endParaRPr lang="pl-PL"/>
        </a:p>
      </dgm:t>
    </dgm:pt>
    <dgm:pt modelId="{70CD7504-C44A-4079-A614-6527AF15064D}">
      <dgm:prSet phldrT="[Tekst]"/>
      <dgm:spPr/>
      <dgm:t>
        <a:bodyPr/>
        <a:lstStyle/>
        <a:p>
          <a:r>
            <a:rPr lang="pl-PL"/>
            <a:t>Futher strengthening of the executive, development of the dominant party system and marginalisation of the opposition, further de-democratization, (media capture, limited freedoms)  -intensification under emergency rule after July 2016 coup attempt  (extensive control over state institutions)</a:t>
          </a:r>
        </a:p>
      </dgm:t>
    </dgm:pt>
    <dgm:pt modelId="{95481A26-24AE-4D23-9BFC-4144AC1C3955}" type="sibTrans" cxnId="{19D47AFD-78CA-4634-9F6E-27A45C51DAA2}">
      <dgm:prSet/>
      <dgm:spPr>
        <a:solidFill>
          <a:srgbClr val="FF0000"/>
        </a:solidFill>
      </dgm:spPr>
      <dgm:t>
        <a:bodyPr/>
        <a:lstStyle/>
        <a:p>
          <a:endParaRPr lang="pl-PL"/>
        </a:p>
      </dgm:t>
    </dgm:pt>
    <dgm:pt modelId="{6BC17ADA-0FF9-420F-9D4F-5EFEEE594803}" type="parTrans" cxnId="{19D47AFD-78CA-4634-9F6E-27A45C51DAA2}">
      <dgm:prSet/>
      <dgm:spPr/>
      <dgm:t>
        <a:bodyPr/>
        <a:lstStyle/>
        <a:p>
          <a:endParaRPr lang="pl-PL"/>
        </a:p>
      </dgm:t>
    </dgm:pt>
    <dgm:pt modelId="{ABD040CF-E0FA-448E-B216-1739A2018F81}">
      <dgm:prSet/>
      <dgm:spPr/>
      <dgm:t>
        <a:bodyPr/>
        <a:lstStyle/>
        <a:p>
          <a:r>
            <a:rPr lang="pl-PL"/>
            <a:t>Consolidation of the presidential system </a:t>
          </a:r>
          <a:r>
            <a:rPr lang="pl-PL" i="1"/>
            <a:t>a la Turca</a:t>
          </a:r>
          <a:r>
            <a:rPr lang="pl-PL"/>
            <a:t> , AKP still dominant party but alliance with MHP</a:t>
          </a:r>
        </a:p>
      </dgm:t>
    </dgm:pt>
    <dgm:pt modelId="{26CF9CB4-ADD8-4EB0-99F8-91732995DA2A}" type="sibTrans" cxnId="{D734C1D0-0D19-42F0-BFF4-3FC1AC5CCE96}">
      <dgm:prSet/>
      <dgm:spPr/>
      <dgm:t>
        <a:bodyPr/>
        <a:lstStyle/>
        <a:p>
          <a:endParaRPr lang="pl-PL"/>
        </a:p>
      </dgm:t>
    </dgm:pt>
    <dgm:pt modelId="{585019C9-3B40-4AB9-AF3B-C0B3F3EAB15A}" type="parTrans" cxnId="{D734C1D0-0D19-42F0-BFF4-3FC1AC5CCE96}">
      <dgm:prSet/>
      <dgm:spPr/>
      <dgm:t>
        <a:bodyPr/>
        <a:lstStyle/>
        <a:p>
          <a:endParaRPr lang="pl-PL"/>
        </a:p>
      </dgm:t>
    </dgm:pt>
    <dgm:pt modelId="{AC8414D0-D8C1-4582-AC06-5035D9576C76}" type="pres">
      <dgm:prSet presAssocID="{FE96551B-BF7E-489F-A5E9-34F7E54B49B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DDBCB291-4C2D-432D-BCE0-E10FD12633BC}" type="pres">
      <dgm:prSet presAssocID="{0EAFD1C2-13BC-4094-A7CD-DED9A5FCBD61}" presName="compNode" presStyleCnt="0"/>
      <dgm:spPr/>
      <dgm:t>
        <a:bodyPr/>
        <a:lstStyle/>
        <a:p>
          <a:endParaRPr lang="pl-PL"/>
        </a:p>
      </dgm:t>
    </dgm:pt>
    <dgm:pt modelId="{E9E95A7A-EB05-43FD-9312-090EAD660ACE}" type="pres">
      <dgm:prSet presAssocID="{0EAFD1C2-13BC-4094-A7CD-DED9A5FCBD61}" presName="dummyConnPt" presStyleCnt="0"/>
      <dgm:spPr/>
      <dgm:t>
        <a:bodyPr/>
        <a:lstStyle/>
        <a:p>
          <a:endParaRPr lang="pl-PL"/>
        </a:p>
      </dgm:t>
    </dgm:pt>
    <dgm:pt modelId="{8CBC0AFE-251F-45A3-AEB8-44430B70604B}" type="pres">
      <dgm:prSet presAssocID="{0EAFD1C2-13BC-4094-A7CD-DED9A5FCBD61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8B7497-E6D7-453B-B917-7CD95C503C09}" type="pres">
      <dgm:prSet presAssocID="{DA430BAB-A26E-4065-B764-CCDC128D6061}" presName="sibTrans" presStyleLbl="bgSibTrans2D1" presStyleIdx="0" presStyleCnt="11"/>
      <dgm:spPr/>
      <dgm:t>
        <a:bodyPr/>
        <a:lstStyle/>
        <a:p>
          <a:endParaRPr lang="pl-PL"/>
        </a:p>
      </dgm:t>
    </dgm:pt>
    <dgm:pt modelId="{2BDA6A34-1CF4-47D8-A504-4566E60C7A28}" type="pres">
      <dgm:prSet presAssocID="{8D6448E2-371F-4C8D-8ACA-28B5FDAC783F}" presName="compNode" presStyleCnt="0"/>
      <dgm:spPr/>
      <dgm:t>
        <a:bodyPr/>
        <a:lstStyle/>
        <a:p>
          <a:endParaRPr lang="pl-PL"/>
        </a:p>
      </dgm:t>
    </dgm:pt>
    <dgm:pt modelId="{B5366539-20B4-4A59-814F-5F204699D01B}" type="pres">
      <dgm:prSet presAssocID="{8D6448E2-371F-4C8D-8ACA-28B5FDAC783F}" presName="dummyConnPt" presStyleCnt="0"/>
      <dgm:spPr/>
      <dgm:t>
        <a:bodyPr/>
        <a:lstStyle/>
        <a:p>
          <a:endParaRPr lang="pl-PL"/>
        </a:p>
      </dgm:t>
    </dgm:pt>
    <dgm:pt modelId="{C5F65301-FC86-4E47-BFD0-22660651F9D6}" type="pres">
      <dgm:prSet presAssocID="{8D6448E2-371F-4C8D-8ACA-28B5FDAC783F}" presName="node" presStyleLbl="node1" presStyleIdx="1" presStyleCnt="12" custLinFactNeighborX="653" custLinFactNeighborY="-8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0B50BC-27E7-4004-92BC-3CC45FD93403}" type="pres">
      <dgm:prSet presAssocID="{D6E915E6-00F5-4D4F-B1C2-A24282F4CB9D}" presName="sibTrans" presStyleLbl="bgSibTrans2D1" presStyleIdx="1" presStyleCnt="11"/>
      <dgm:spPr/>
      <dgm:t>
        <a:bodyPr/>
        <a:lstStyle/>
        <a:p>
          <a:endParaRPr lang="pl-PL"/>
        </a:p>
      </dgm:t>
    </dgm:pt>
    <dgm:pt modelId="{F958E776-D369-4BA4-A737-91463363A117}" type="pres">
      <dgm:prSet presAssocID="{1A0ACFAE-5897-471E-939D-4385AC5E6BB3}" presName="compNode" presStyleCnt="0"/>
      <dgm:spPr/>
      <dgm:t>
        <a:bodyPr/>
        <a:lstStyle/>
        <a:p>
          <a:endParaRPr lang="pl-PL"/>
        </a:p>
      </dgm:t>
    </dgm:pt>
    <dgm:pt modelId="{D535F2FC-F5E3-4A31-B8DA-CBCE6A98B6D3}" type="pres">
      <dgm:prSet presAssocID="{1A0ACFAE-5897-471E-939D-4385AC5E6BB3}" presName="dummyConnPt" presStyleCnt="0"/>
      <dgm:spPr/>
      <dgm:t>
        <a:bodyPr/>
        <a:lstStyle/>
        <a:p>
          <a:endParaRPr lang="pl-PL"/>
        </a:p>
      </dgm:t>
    </dgm:pt>
    <dgm:pt modelId="{99BCA89A-3147-47BA-89DA-F4E4E00DE9F4}" type="pres">
      <dgm:prSet presAssocID="{1A0ACFAE-5897-471E-939D-4385AC5E6BB3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36CCD4-582A-4A9E-BE5D-F32A53BB897D}" type="pres">
      <dgm:prSet presAssocID="{7720525B-0DF2-4915-B780-CC6FAC99836A}" presName="sibTrans" presStyleLbl="bgSibTrans2D1" presStyleIdx="2" presStyleCnt="11"/>
      <dgm:spPr/>
      <dgm:t>
        <a:bodyPr/>
        <a:lstStyle/>
        <a:p>
          <a:endParaRPr lang="pl-PL"/>
        </a:p>
      </dgm:t>
    </dgm:pt>
    <dgm:pt modelId="{ECA77868-21B1-4CED-AD57-45081FE6E523}" type="pres">
      <dgm:prSet presAssocID="{A47E320A-9FD4-437E-8FE8-7FA42C6DFCBA}" presName="compNode" presStyleCnt="0"/>
      <dgm:spPr/>
      <dgm:t>
        <a:bodyPr/>
        <a:lstStyle/>
        <a:p>
          <a:endParaRPr lang="pl-PL"/>
        </a:p>
      </dgm:t>
    </dgm:pt>
    <dgm:pt modelId="{1C0B1FA5-A7D4-4B3C-9FED-540D0D73171E}" type="pres">
      <dgm:prSet presAssocID="{A47E320A-9FD4-437E-8FE8-7FA42C6DFCBA}" presName="dummyConnPt" presStyleCnt="0"/>
      <dgm:spPr/>
      <dgm:t>
        <a:bodyPr/>
        <a:lstStyle/>
        <a:p>
          <a:endParaRPr lang="pl-PL"/>
        </a:p>
      </dgm:t>
    </dgm:pt>
    <dgm:pt modelId="{2D1C9CD0-B796-4FB8-B5FE-3032CEE8E49E}" type="pres">
      <dgm:prSet presAssocID="{A47E320A-9FD4-437E-8FE8-7FA42C6DFCBA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1105BC-A5F9-49A2-9EF1-7F03B8EDAEE8}" type="pres">
      <dgm:prSet presAssocID="{F17320A3-F45E-4468-9831-2A75B3A34547}" presName="sibTrans" presStyleLbl="bgSibTrans2D1" presStyleIdx="3" presStyleCnt="11"/>
      <dgm:spPr/>
      <dgm:t>
        <a:bodyPr/>
        <a:lstStyle/>
        <a:p>
          <a:endParaRPr lang="pl-PL"/>
        </a:p>
      </dgm:t>
    </dgm:pt>
    <dgm:pt modelId="{A6C2DA49-ED41-468E-A2DD-ED5508F323DD}" type="pres">
      <dgm:prSet presAssocID="{D7152AE2-472B-4BD9-8484-83F222029E13}" presName="compNode" presStyleCnt="0"/>
      <dgm:spPr/>
      <dgm:t>
        <a:bodyPr/>
        <a:lstStyle/>
        <a:p>
          <a:endParaRPr lang="pl-PL"/>
        </a:p>
      </dgm:t>
    </dgm:pt>
    <dgm:pt modelId="{8713D9BF-4DCD-47B3-9AB3-0394490F0B92}" type="pres">
      <dgm:prSet presAssocID="{D7152AE2-472B-4BD9-8484-83F222029E13}" presName="dummyConnPt" presStyleCnt="0"/>
      <dgm:spPr/>
      <dgm:t>
        <a:bodyPr/>
        <a:lstStyle/>
        <a:p>
          <a:endParaRPr lang="pl-PL"/>
        </a:p>
      </dgm:t>
    </dgm:pt>
    <dgm:pt modelId="{FFEE76E3-1395-4EF4-897B-289C51FF004A}" type="pres">
      <dgm:prSet presAssocID="{D7152AE2-472B-4BD9-8484-83F222029E13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DE448E-964D-4E61-8FD9-FD0D25B503E2}" type="pres">
      <dgm:prSet presAssocID="{241275D8-1DAB-4F22-B3BB-CA9D20CB4BDC}" presName="sibTrans" presStyleLbl="bgSibTrans2D1" presStyleIdx="4" presStyleCnt="11"/>
      <dgm:spPr/>
      <dgm:t>
        <a:bodyPr/>
        <a:lstStyle/>
        <a:p>
          <a:endParaRPr lang="pl-PL"/>
        </a:p>
      </dgm:t>
    </dgm:pt>
    <dgm:pt modelId="{D63D39BE-ADBE-48FD-9E3C-BA1B5B85982E}" type="pres">
      <dgm:prSet presAssocID="{351723D9-724C-40C3-930F-A6D04D89F6B9}" presName="compNode" presStyleCnt="0"/>
      <dgm:spPr/>
      <dgm:t>
        <a:bodyPr/>
        <a:lstStyle/>
        <a:p>
          <a:endParaRPr lang="pl-PL"/>
        </a:p>
      </dgm:t>
    </dgm:pt>
    <dgm:pt modelId="{BB506818-9F17-43D5-80AC-513B61178A5B}" type="pres">
      <dgm:prSet presAssocID="{351723D9-724C-40C3-930F-A6D04D89F6B9}" presName="dummyConnPt" presStyleCnt="0"/>
      <dgm:spPr/>
      <dgm:t>
        <a:bodyPr/>
        <a:lstStyle/>
        <a:p>
          <a:endParaRPr lang="pl-PL"/>
        </a:p>
      </dgm:t>
    </dgm:pt>
    <dgm:pt modelId="{F18CB667-C8C7-40E1-B2D0-44EA9378F86D}" type="pres">
      <dgm:prSet presAssocID="{351723D9-724C-40C3-930F-A6D04D89F6B9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6C2507-A3B4-4987-9A2D-F9A524EBC1B4}" type="pres">
      <dgm:prSet presAssocID="{73A69CE2-5347-4118-8896-F62A0643B934}" presName="sibTrans" presStyleLbl="bgSibTrans2D1" presStyleIdx="5" presStyleCnt="11"/>
      <dgm:spPr/>
      <dgm:t>
        <a:bodyPr/>
        <a:lstStyle/>
        <a:p>
          <a:endParaRPr lang="pl-PL"/>
        </a:p>
      </dgm:t>
    </dgm:pt>
    <dgm:pt modelId="{03D3979B-1644-4E8E-B5FC-6C013AE29E9D}" type="pres">
      <dgm:prSet presAssocID="{F7AC1F07-240E-49E1-9E34-5816FF8F8B78}" presName="compNode" presStyleCnt="0"/>
      <dgm:spPr/>
      <dgm:t>
        <a:bodyPr/>
        <a:lstStyle/>
        <a:p>
          <a:endParaRPr lang="pl-PL"/>
        </a:p>
      </dgm:t>
    </dgm:pt>
    <dgm:pt modelId="{7E7D7CA9-36BC-467C-9BB1-5F3574F20E06}" type="pres">
      <dgm:prSet presAssocID="{F7AC1F07-240E-49E1-9E34-5816FF8F8B78}" presName="dummyConnPt" presStyleCnt="0"/>
      <dgm:spPr/>
      <dgm:t>
        <a:bodyPr/>
        <a:lstStyle/>
        <a:p>
          <a:endParaRPr lang="pl-PL"/>
        </a:p>
      </dgm:t>
    </dgm:pt>
    <dgm:pt modelId="{D6DAEA73-8AF9-42DE-8DA3-ECD16F0CD995}" type="pres">
      <dgm:prSet presAssocID="{F7AC1F07-240E-49E1-9E34-5816FF8F8B7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DEDAFA-4E53-4C4A-AAB7-8C417DFDB0D4}" type="pres">
      <dgm:prSet presAssocID="{4A7EFD9E-B353-4BB9-B733-1EAB6B9E164E}" presName="sibTrans" presStyleLbl="bgSibTrans2D1" presStyleIdx="6" presStyleCnt="11"/>
      <dgm:spPr/>
      <dgm:t>
        <a:bodyPr/>
        <a:lstStyle/>
        <a:p>
          <a:endParaRPr lang="pl-PL"/>
        </a:p>
      </dgm:t>
    </dgm:pt>
    <dgm:pt modelId="{EF193280-C0B1-493A-8013-30E3E6A0FE06}" type="pres">
      <dgm:prSet presAssocID="{70CD7504-C44A-4079-A614-6527AF15064D}" presName="compNode" presStyleCnt="0"/>
      <dgm:spPr/>
      <dgm:t>
        <a:bodyPr/>
        <a:lstStyle/>
        <a:p>
          <a:endParaRPr lang="pl-PL"/>
        </a:p>
      </dgm:t>
    </dgm:pt>
    <dgm:pt modelId="{7BE66D55-E487-4AA8-B455-AEBD1F1BCBFD}" type="pres">
      <dgm:prSet presAssocID="{70CD7504-C44A-4079-A614-6527AF15064D}" presName="dummyConnPt" presStyleCnt="0"/>
      <dgm:spPr/>
      <dgm:t>
        <a:bodyPr/>
        <a:lstStyle/>
        <a:p>
          <a:endParaRPr lang="pl-PL"/>
        </a:p>
      </dgm:t>
    </dgm:pt>
    <dgm:pt modelId="{58BB78DD-8EBC-424E-9BC4-8A0B5A23F8E7}" type="pres">
      <dgm:prSet presAssocID="{70CD7504-C44A-4079-A614-6527AF15064D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020B93-1613-4A8E-93C0-7A65FAD3B42C}" type="pres">
      <dgm:prSet presAssocID="{95481A26-24AE-4D23-9BFC-4144AC1C3955}" presName="sibTrans" presStyleLbl="bgSibTrans2D1" presStyleIdx="7" presStyleCnt="11"/>
      <dgm:spPr/>
      <dgm:t>
        <a:bodyPr/>
        <a:lstStyle/>
        <a:p>
          <a:endParaRPr lang="pl-PL"/>
        </a:p>
      </dgm:t>
    </dgm:pt>
    <dgm:pt modelId="{98776F83-AAD1-40C7-9519-D636D05E7693}" type="pres">
      <dgm:prSet presAssocID="{30B05F64-ED38-442E-84F6-4B2DB353A4E0}" presName="compNode" presStyleCnt="0"/>
      <dgm:spPr/>
      <dgm:t>
        <a:bodyPr/>
        <a:lstStyle/>
        <a:p>
          <a:endParaRPr lang="pl-PL"/>
        </a:p>
      </dgm:t>
    </dgm:pt>
    <dgm:pt modelId="{6714362B-A786-4B52-899B-587E91F7866A}" type="pres">
      <dgm:prSet presAssocID="{30B05F64-ED38-442E-84F6-4B2DB353A4E0}" presName="dummyConnPt" presStyleCnt="0"/>
      <dgm:spPr/>
      <dgm:t>
        <a:bodyPr/>
        <a:lstStyle/>
        <a:p>
          <a:endParaRPr lang="pl-PL"/>
        </a:p>
      </dgm:t>
    </dgm:pt>
    <dgm:pt modelId="{F819232E-EBEB-4DA2-A619-054BFECB8722}" type="pres">
      <dgm:prSet presAssocID="{30B05F64-ED38-442E-84F6-4B2DB353A4E0}" presName="node" presStyleLbl="node1" presStyleIdx="8" presStyleCnt="12" custLinFactNeighborX="-979" custLinFactNeighborY="-23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65E209-4208-40D9-B6A6-E3168369222F}" type="pres">
      <dgm:prSet presAssocID="{BFFC1DBC-8783-4AA9-9CC3-95C21768AAFA}" presName="sibTrans" presStyleLbl="bgSibTrans2D1" presStyleIdx="8" presStyleCnt="11"/>
      <dgm:spPr/>
      <dgm:t>
        <a:bodyPr/>
        <a:lstStyle/>
        <a:p>
          <a:endParaRPr lang="pl-PL"/>
        </a:p>
      </dgm:t>
    </dgm:pt>
    <dgm:pt modelId="{B7206893-94B6-4187-80DE-63FB4F52D6C7}" type="pres">
      <dgm:prSet presAssocID="{6C193007-7E61-4160-AE39-51F11B75C60C}" presName="compNode" presStyleCnt="0"/>
      <dgm:spPr/>
      <dgm:t>
        <a:bodyPr/>
        <a:lstStyle/>
        <a:p>
          <a:endParaRPr lang="pl-PL"/>
        </a:p>
      </dgm:t>
    </dgm:pt>
    <dgm:pt modelId="{299E0E3C-63FB-4F40-A86D-205E512EBBD5}" type="pres">
      <dgm:prSet presAssocID="{6C193007-7E61-4160-AE39-51F11B75C60C}" presName="dummyConnPt" presStyleCnt="0"/>
      <dgm:spPr/>
      <dgm:t>
        <a:bodyPr/>
        <a:lstStyle/>
        <a:p>
          <a:endParaRPr lang="pl-PL"/>
        </a:p>
      </dgm:t>
    </dgm:pt>
    <dgm:pt modelId="{4E24168F-79B9-48D3-B700-AE487FFBA399}" type="pres">
      <dgm:prSet presAssocID="{6C193007-7E61-4160-AE39-51F11B75C60C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C43CA9-4A6A-437A-BA51-AACEF2AAA75B}" type="pres">
      <dgm:prSet presAssocID="{C4734372-AD38-4D1D-B743-D6B1CBAEA7DF}" presName="sibTrans" presStyleLbl="bgSibTrans2D1" presStyleIdx="9" presStyleCnt="11"/>
      <dgm:spPr/>
      <dgm:t>
        <a:bodyPr/>
        <a:lstStyle/>
        <a:p>
          <a:endParaRPr lang="pl-PL"/>
        </a:p>
      </dgm:t>
    </dgm:pt>
    <dgm:pt modelId="{E4F7B086-D45E-47FD-B4FC-846B75663EBB}" type="pres">
      <dgm:prSet presAssocID="{88C8A77D-51EC-490B-9430-68EAF6C4820A}" presName="compNode" presStyleCnt="0"/>
      <dgm:spPr/>
      <dgm:t>
        <a:bodyPr/>
        <a:lstStyle/>
        <a:p>
          <a:endParaRPr lang="pl-PL"/>
        </a:p>
      </dgm:t>
    </dgm:pt>
    <dgm:pt modelId="{598D49E2-51D2-4FF7-A5DC-FAC116E7BCE0}" type="pres">
      <dgm:prSet presAssocID="{88C8A77D-51EC-490B-9430-68EAF6C4820A}" presName="dummyConnPt" presStyleCnt="0"/>
      <dgm:spPr/>
      <dgm:t>
        <a:bodyPr/>
        <a:lstStyle/>
        <a:p>
          <a:endParaRPr lang="pl-PL"/>
        </a:p>
      </dgm:t>
    </dgm:pt>
    <dgm:pt modelId="{83645E4E-56DE-4FEF-8D76-AEFF05E86406}" type="pres">
      <dgm:prSet presAssocID="{88C8A77D-51EC-490B-9430-68EAF6C4820A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75549D-D96F-49E2-B8B9-F28F4F381948}" type="pres">
      <dgm:prSet presAssocID="{846518D2-4EC0-4EEE-B0FF-3EBC08E995C9}" presName="sibTrans" presStyleLbl="bgSibTrans2D1" presStyleIdx="10" presStyleCnt="11"/>
      <dgm:spPr/>
      <dgm:t>
        <a:bodyPr/>
        <a:lstStyle/>
        <a:p>
          <a:endParaRPr lang="pl-PL"/>
        </a:p>
      </dgm:t>
    </dgm:pt>
    <dgm:pt modelId="{71F01677-81AE-42F0-A3C5-E3B0424C1738}" type="pres">
      <dgm:prSet presAssocID="{ABD040CF-E0FA-448E-B216-1739A2018F81}" presName="compNode" presStyleCnt="0"/>
      <dgm:spPr/>
      <dgm:t>
        <a:bodyPr/>
        <a:lstStyle/>
        <a:p>
          <a:endParaRPr lang="pl-PL"/>
        </a:p>
      </dgm:t>
    </dgm:pt>
    <dgm:pt modelId="{61FC3AA3-3272-4422-A9F5-344C9038B8DD}" type="pres">
      <dgm:prSet presAssocID="{ABD040CF-E0FA-448E-B216-1739A2018F81}" presName="dummyConnPt" presStyleCnt="0"/>
      <dgm:spPr/>
      <dgm:t>
        <a:bodyPr/>
        <a:lstStyle/>
        <a:p>
          <a:endParaRPr lang="pl-PL"/>
        </a:p>
      </dgm:t>
    </dgm:pt>
    <dgm:pt modelId="{786EE7D2-EBDE-4442-9E93-C569713E1DCE}" type="pres">
      <dgm:prSet presAssocID="{ABD040CF-E0FA-448E-B216-1739A2018F81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39F133-B729-41DE-9E2A-B2984150C191}" srcId="{FE96551B-BF7E-489F-A5E9-34F7E54B49B1}" destId="{A47E320A-9FD4-437E-8FE8-7FA42C6DFCBA}" srcOrd="3" destOrd="0" parTransId="{78CCE916-ABAA-416B-A5BE-6EEF9CC292D2}" sibTransId="{F17320A3-F45E-4468-9831-2A75B3A34547}"/>
    <dgm:cxn modelId="{D86265D0-AD4B-4154-ADFA-DDBBB51AFC51}" type="presOf" srcId="{A47E320A-9FD4-437E-8FE8-7FA42C6DFCBA}" destId="{2D1C9CD0-B796-4FB8-B5FE-3032CEE8E49E}" srcOrd="0" destOrd="0" presId="urn:microsoft.com/office/officeart/2005/8/layout/bProcess4"/>
    <dgm:cxn modelId="{2656C234-511F-4228-B6A3-E9AF9752E1D9}" type="presOf" srcId="{DA430BAB-A26E-4065-B764-CCDC128D6061}" destId="{1A8B7497-E6D7-453B-B917-7CD95C503C09}" srcOrd="0" destOrd="0" presId="urn:microsoft.com/office/officeart/2005/8/layout/bProcess4"/>
    <dgm:cxn modelId="{AA82E1B3-B1E9-4F8B-9B93-7ECC0F921FBE}" srcId="{FE96551B-BF7E-489F-A5E9-34F7E54B49B1}" destId="{88C8A77D-51EC-490B-9430-68EAF6C4820A}" srcOrd="10" destOrd="0" parTransId="{51DB481B-337F-4BA2-ADF4-4208435240C8}" sibTransId="{846518D2-4EC0-4EEE-B0FF-3EBC08E995C9}"/>
    <dgm:cxn modelId="{8FA83E8B-047A-42B1-872F-91BF5A0EB8B5}" type="presOf" srcId="{7720525B-0DF2-4915-B780-CC6FAC99836A}" destId="{E936CCD4-582A-4A9E-BE5D-F32A53BB897D}" srcOrd="0" destOrd="0" presId="urn:microsoft.com/office/officeart/2005/8/layout/bProcess4"/>
    <dgm:cxn modelId="{A591FB1D-CD2F-4E37-98E3-D9847EEE6412}" srcId="{FE96551B-BF7E-489F-A5E9-34F7E54B49B1}" destId="{30B05F64-ED38-442E-84F6-4B2DB353A4E0}" srcOrd="8" destOrd="0" parTransId="{596B4B03-641A-40F6-A05E-0F79A2E281EB}" sibTransId="{BFFC1DBC-8783-4AA9-9CC3-95C21768AAFA}"/>
    <dgm:cxn modelId="{C6739F2A-08CC-4597-94FB-26996E0D8DC8}" type="presOf" srcId="{73A69CE2-5347-4118-8896-F62A0643B934}" destId="{516C2507-A3B4-4987-9A2D-F9A524EBC1B4}" srcOrd="0" destOrd="0" presId="urn:microsoft.com/office/officeart/2005/8/layout/bProcess4"/>
    <dgm:cxn modelId="{BC0DFD84-44D2-4201-ADBB-7362DF47BF4B}" type="presOf" srcId="{30B05F64-ED38-442E-84F6-4B2DB353A4E0}" destId="{F819232E-EBEB-4DA2-A619-054BFECB8722}" srcOrd="0" destOrd="0" presId="urn:microsoft.com/office/officeart/2005/8/layout/bProcess4"/>
    <dgm:cxn modelId="{1D1662E1-C744-4ED2-B840-9716CC01B2F2}" srcId="{FE96551B-BF7E-489F-A5E9-34F7E54B49B1}" destId="{0EAFD1C2-13BC-4094-A7CD-DED9A5FCBD61}" srcOrd="0" destOrd="0" parTransId="{15C409E8-F136-4842-8B18-90EEF66E0989}" sibTransId="{DA430BAB-A26E-4065-B764-CCDC128D6061}"/>
    <dgm:cxn modelId="{1D59FDBC-EA30-4307-944C-7F884F3A8F65}" type="presOf" srcId="{ABD040CF-E0FA-448E-B216-1739A2018F81}" destId="{786EE7D2-EBDE-4442-9E93-C569713E1DCE}" srcOrd="0" destOrd="0" presId="urn:microsoft.com/office/officeart/2005/8/layout/bProcess4"/>
    <dgm:cxn modelId="{E2974B37-B29B-4452-A781-4532A0D8FCE4}" type="presOf" srcId="{F7AC1F07-240E-49E1-9E34-5816FF8F8B78}" destId="{D6DAEA73-8AF9-42DE-8DA3-ECD16F0CD995}" srcOrd="0" destOrd="0" presId="urn:microsoft.com/office/officeart/2005/8/layout/bProcess4"/>
    <dgm:cxn modelId="{D7CD8F17-3FBD-4889-B1FB-93E6FA245D5A}" srcId="{FE96551B-BF7E-489F-A5E9-34F7E54B49B1}" destId="{1A0ACFAE-5897-471E-939D-4385AC5E6BB3}" srcOrd="2" destOrd="0" parTransId="{2BE05270-BD21-43CB-BE9D-CBD854B154BE}" sibTransId="{7720525B-0DF2-4915-B780-CC6FAC99836A}"/>
    <dgm:cxn modelId="{D734C1D0-0D19-42F0-BFF4-3FC1AC5CCE96}" srcId="{FE96551B-BF7E-489F-A5E9-34F7E54B49B1}" destId="{ABD040CF-E0FA-448E-B216-1739A2018F81}" srcOrd="11" destOrd="0" parTransId="{585019C9-3B40-4AB9-AF3B-C0B3F3EAB15A}" sibTransId="{26CF9CB4-ADD8-4EB0-99F8-91732995DA2A}"/>
    <dgm:cxn modelId="{938578F4-009F-4B31-A982-5CF7A17DA995}" srcId="{FE96551B-BF7E-489F-A5E9-34F7E54B49B1}" destId="{6C193007-7E61-4160-AE39-51F11B75C60C}" srcOrd="9" destOrd="0" parTransId="{56287A4E-9CB8-4AC3-975F-2700B828838D}" sibTransId="{C4734372-AD38-4D1D-B743-D6B1CBAEA7DF}"/>
    <dgm:cxn modelId="{0C90A340-E5E7-4D78-AD20-CF3338DA0E0E}" type="presOf" srcId="{6C193007-7E61-4160-AE39-51F11B75C60C}" destId="{4E24168F-79B9-48D3-B700-AE487FFBA399}" srcOrd="0" destOrd="0" presId="urn:microsoft.com/office/officeart/2005/8/layout/bProcess4"/>
    <dgm:cxn modelId="{2BD61EDD-4A6D-4E5A-9460-B3AF1EE5AEF6}" srcId="{FE96551B-BF7E-489F-A5E9-34F7E54B49B1}" destId="{F7AC1F07-240E-49E1-9E34-5816FF8F8B78}" srcOrd="6" destOrd="0" parTransId="{F9B833F4-3027-4091-9A95-CDB4F4D7C1A3}" sibTransId="{4A7EFD9E-B353-4BB9-B733-1EAB6B9E164E}"/>
    <dgm:cxn modelId="{11D47CC6-4AA1-41B9-8064-0D46376DE42D}" type="presOf" srcId="{D6E915E6-00F5-4D4F-B1C2-A24282F4CB9D}" destId="{530B50BC-27E7-4004-92BC-3CC45FD93403}" srcOrd="0" destOrd="0" presId="urn:microsoft.com/office/officeart/2005/8/layout/bProcess4"/>
    <dgm:cxn modelId="{DBDB3446-2B43-4F72-9E00-79A9AD843A00}" type="presOf" srcId="{4A7EFD9E-B353-4BB9-B733-1EAB6B9E164E}" destId="{10DEDAFA-4E53-4C4A-AAB7-8C417DFDB0D4}" srcOrd="0" destOrd="0" presId="urn:microsoft.com/office/officeart/2005/8/layout/bProcess4"/>
    <dgm:cxn modelId="{19D47AFD-78CA-4634-9F6E-27A45C51DAA2}" srcId="{FE96551B-BF7E-489F-A5E9-34F7E54B49B1}" destId="{70CD7504-C44A-4079-A614-6527AF15064D}" srcOrd="7" destOrd="0" parTransId="{6BC17ADA-0FF9-420F-9D4F-5EFEEE594803}" sibTransId="{95481A26-24AE-4D23-9BFC-4144AC1C3955}"/>
    <dgm:cxn modelId="{051246F5-E7A1-476D-A513-00AF25BB273D}" type="presOf" srcId="{95481A26-24AE-4D23-9BFC-4144AC1C3955}" destId="{F3020B93-1613-4A8E-93C0-7A65FAD3B42C}" srcOrd="0" destOrd="0" presId="urn:microsoft.com/office/officeart/2005/8/layout/bProcess4"/>
    <dgm:cxn modelId="{FFF86466-ED56-4AF8-9DF9-FC20B9E91EAC}" type="presOf" srcId="{D7152AE2-472B-4BD9-8484-83F222029E13}" destId="{FFEE76E3-1395-4EF4-897B-289C51FF004A}" srcOrd="0" destOrd="0" presId="urn:microsoft.com/office/officeart/2005/8/layout/bProcess4"/>
    <dgm:cxn modelId="{7FA48172-9BA2-42B8-8E1B-9FF87ED09331}" type="presOf" srcId="{846518D2-4EC0-4EEE-B0FF-3EBC08E995C9}" destId="{AE75549D-D96F-49E2-B8B9-F28F4F381948}" srcOrd="0" destOrd="0" presId="urn:microsoft.com/office/officeart/2005/8/layout/bProcess4"/>
    <dgm:cxn modelId="{F72C6A75-8C89-4D16-9CAB-0E4A199441BD}" type="presOf" srcId="{0EAFD1C2-13BC-4094-A7CD-DED9A5FCBD61}" destId="{8CBC0AFE-251F-45A3-AEB8-44430B70604B}" srcOrd="0" destOrd="0" presId="urn:microsoft.com/office/officeart/2005/8/layout/bProcess4"/>
    <dgm:cxn modelId="{420146A9-E647-41B1-98EC-3288DDBA9160}" type="presOf" srcId="{BFFC1DBC-8783-4AA9-9CC3-95C21768AAFA}" destId="{DA65E209-4208-40D9-B6A6-E3168369222F}" srcOrd="0" destOrd="0" presId="urn:microsoft.com/office/officeart/2005/8/layout/bProcess4"/>
    <dgm:cxn modelId="{9AF608B7-1598-4C33-8A07-D94E52752FF9}" type="presOf" srcId="{1A0ACFAE-5897-471E-939D-4385AC5E6BB3}" destId="{99BCA89A-3147-47BA-89DA-F4E4E00DE9F4}" srcOrd="0" destOrd="0" presId="urn:microsoft.com/office/officeart/2005/8/layout/bProcess4"/>
    <dgm:cxn modelId="{11AF0D42-A2F4-4FCF-A1E5-C1A5626DA4B6}" type="presOf" srcId="{C4734372-AD38-4D1D-B743-D6B1CBAEA7DF}" destId="{C4C43CA9-4A6A-437A-BA51-AACEF2AAA75B}" srcOrd="0" destOrd="0" presId="urn:microsoft.com/office/officeart/2005/8/layout/bProcess4"/>
    <dgm:cxn modelId="{F560697A-F34D-46CC-AE6C-C6EFBA0A23BD}" srcId="{FE96551B-BF7E-489F-A5E9-34F7E54B49B1}" destId="{8D6448E2-371F-4C8D-8ACA-28B5FDAC783F}" srcOrd="1" destOrd="0" parTransId="{3B03F466-AACA-4534-ABAC-3AB679173D9A}" sibTransId="{D6E915E6-00F5-4D4F-B1C2-A24282F4CB9D}"/>
    <dgm:cxn modelId="{2741624A-2123-4F60-B92C-0D20F6AFC0C0}" type="presOf" srcId="{70CD7504-C44A-4079-A614-6527AF15064D}" destId="{58BB78DD-8EBC-424E-9BC4-8A0B5A23F8E7}" srcOrd="0" destOrd="0" presId="urn:microsoft.com/office/officeart/2005/8/layout/bProcess4"/>
    <dgm:cxn modelId="{7E934824-A959-4487-98AA-667405C0AC7A}" type="presOf" srcId="{351723D9-724C-40C3-930F-A6D04D89F6B9}" destId="{F18CB667-C8C7-40E1-B2D0-44EA9378F86D}" srcOrd="0" destOrd="0" presId="urn:microsoft.com/office/officeart/2005/8/layout/bProcess4"/>
    <dgm:cxn modelId="{BFC5E2C8-B5B5-4307-9E4C-1F875E823ABD}" type="presOf" srcId="{88C8A77D-51EC-490B-9430-68EAF6C4820A}" destId="{83645E4E-56DE-4FEF-8D76-AEFF05E86406}" srcOrd="0" destOrd="0" presId="urn:microsoft.com/office/officeart/2005/8/layout/bProcess4"/>
    <dgm:cxn modelId="{F66CEA27-7315-44CE-8F20-328535ABC025}" type="presOf" srcId="{241275D8-1DAB-4F22-B3BB-CA9D20CB4BDC}" destId="{F0DE448E-964D-4E61-8FD9-FD0D25B503E2}" srcOrd="0" destOrd="0" presId="urn:microsoft.com/office/officeart/2005/8/layout/bProcess4"/>
    <dgm:cxn modelId="{D3DDAF00-A33A-48CF-856E-B4ECB2E834C5}" type="presOf" srcId="{8D6448E2-371F-4C8D-8ACA-28B5FDAC783F}" destId="{C5F65301-FC86-4E47-BFD0-22660651F9D6}" srcOrd="0" destOrd="0" presId="urn:microsoft.com/office/officeart/2005/8/layout/bProcess4"/>
    <dgm:cxn modelId="{88259389-3F24-4813-BBE2-BDD1E599A92B}" type="presOf" srcId="{FE96551B-BF7E-489F-A5E9-34F7E54B49B1}" destId="{AC8414D0-D8C1-4582-AC06-5035D9576C76}" srcOrd="0" destOrd="0" presId="urn:microsoft.com/office/officeart/2005/8/layout/bProcess4"/>
    <dgm:cxn modelId="{29C5FFEC-A43F-407E-9480-8F52EAFD1070}" srcId="{FE96551B-BF7E-489F-A5E9-34F7E54B49B1}" destId="{D7152AE2-472B-4BD9-8484-83F222029E13}" srcOrd="4" destOrd="0" parTransId="{C058E9F3-A9A2-408F-BCA1-82FF95ECEF02}" sibTransId="{241275D8-1DAB-4F22-B3BB-CA9D20CB4BDC}"/>
    <dgm:cxn modelId="{FA5DCD9E-F2A2-4F26-BF41-EB50F56A7317}" type="presOf" srcId="{F17320A3-F45E-4468-9831-2A75B3A34547}" destId="{2C1105BC-A5F9-49A2-9EF1-7F03B8EDAEE8}" srcOrd="0" destOrd="0" presId="urn:microsoft.com/office/officeart/2005/8/layout/bProcess4"/>
    <dgm:cxn modelId="{9BE48297-D4DD-4CF5-84B7-4268984AC473}" srcId="{FE96551B-BF7E-489F-A5E9-34F7E54B49B1}" destId="{351723D9-724C-40C3-930F-A6D04D89F6B9}" srcOrd="5" destOrd="0" parTransId="{FD63C10C-9DF8-4244-A41C-017481D8AE73}" sibTransId="{73A69CE2-5347-4118-8896-F62A0643B934}"/>
    <dgm:cxn modelId="{37CED3DC-286A-4716-ACD4-2306351A5390}" type="presParOf" srcId="{AC8414D0-D8C1-4582-AC06-5035D9576C76}" destId="{DDBCB291-4C2D-432D-BCE0-E10FD12633BC}" srcOrd="0" destOrd="0" presId="urn:microsoft.com/office/officeart/2005/8/layout/bProcess4"/>
    <dgm:cxn modelId="{31977780-7D83-44E9-A841-9470612334E4}" type="presParOf" srcId="{DDBCB291-4C2D-432D-BCE0-E10FD12633BC}" destId="{E9E95A7A-EB05-43FD-9312-090EAD660ACE}" srcOrd="0" destOrd="0" presId="urn:microsoft.com/office/officeart/2005/8/layout/bProcess4"/>
    <dgm:cxn modelId="{1DFE2F5E-FCEC-4DCA-8A95-57658450089B}" type="presParOf" srcId="{DDBCB291-4C2D-432D-BCE0-E10FD12633BC}" destId="{8CBC0AFE-251F-45A3-AEB8-44430B70604B}" srcOrd="1" destOrd="0" presId="urn:microsoft.com/office/officeart/2005/8/layout/bProcess4"/>
    <dgm:cxn modelId="{046D46F3-A725-48DB-9C96-3D1A2C4EDC57}" type="presParOf" srcId="{AC8414D0-D8C1-4582-AC06-5035D9576C76}" destId="{1A8B7497-E6D7-453B-B917-7CD95C503C09}" srcOrd="1" destOrd="0" presId="urn:microsoft.com/office/officeart/2005/8/layout/bProcess4"/>
    <dgm:cxn modelId="{17818266-89F6-4666-91F9-FE620D21F114}" type="presParOf" srcId="{AC8414D0-D8C1-4582-AC06-5035D9576C76}" destId="{2BDA6A34-1CF4-47D8-A504-4566E60C7A28}" srcOrd="2" destOrd="0" presId="urn:microsoft.com/office/officeart/2005/8/layout/bProcess4"/>
    <dgm:cxn modelId="{355B1017-2327-4DE4-90C2-734C18341B8A}" type="presParOf" srcId="{2BDA6A34-1CF4-47D8-A504-4566E60C7A28}" destId="{B5366539-20B4-4A59-814F-5F204699D01B}" srcOrd="0" destOrd="0" presId="urn:microsoft.com/office/officeart/2005/8/layout/bProcess4"/>
    <dgm:cxn modelId="{5732178D-DA5A-4F27-8FC1-4DB8D7EC52AB}" type="presParOf" srcId="{2BDA6A34-1CF4-47D8-A504-4566E60C7A28}" destId="{C5F65301-FC86-4E47-BFD0-22660651F9D6}" srcOrd="1" destOrd="0" presId="urn:microsoft.com/office/officeart/2005/8/layout/bProcess4"/>
    <dgm:cxn modelId="{4C3246F6-E089-4625-9814-4D2829F8959B}" type="presParOf" srcId="{AC8414D0-D8C1-4582-AC06-5035D9576C76}" destId="{530B50BC-27E7-4004-92BC-3CC45FD93403}" srcOrd="3" destOrd="0" presId="urn:microsoft.com/office/officeart/2005/8/layout/bProcess4"/>
    <dgm:cxn modelId="{336C1D84-F9A4-4076-91C2-74C94BD5C621}" type="presParOf" srcId="{AC8414D0-D8C1-4582-AC06-5035D9576C76}" destId="{F958E776-D369-4BA4-A737-91463363A117}" srcOrd="4" destOrd="0" presId="urn:microsoft.com/office/officeart/2005/8/layout/bProcess4"/>
    <dgm:cxn modelId="{297D9D2F-6F01-4273-ADDA-61E140051B19}" type="presParOf" srcId="{F958E776-D369-4BA4-A737-91463363A117}" destId="{D535F2FC-F5E3-4A31-B8DA-CBCE6A98B6D3}" srcOrd="0" destOrd="0" presId="urn:microsoft.com/office/officeart/2005/8/layout/bProcess4"/>
    <dgm:cxn modelId="{405D9E7D-BE7D-41D6-89F8-C9569078984A}" type="presParOf" srcId="{F958E776-D369-4BA4-A737-91463363A117}" destId="{99BCA89A-3147-47BA-89DA-F4E4E00DE9F4}" srcOrd="1" destOrd="0" presId="urn:microsoft.com/office/officeart/2005/8/layout/bProcess4"/>
    <dgm:cxn modelId="{292FA558-DBE5-44EF-BD02-51D9A1685BCE}" type="presParOf" srcId="{AC8414D0-D8C1-4582-AC06-5035D9576C76}" destId="{E936CCD4-582A-4A9E-BE5D-F32A53BB897D}" srcOrd="5" destOrd="0" presId="urn:microsoft.com/office/officeart/2005/8/layout/bProcess4"/>
    <dgm:cxn modelId="{A71CBF9F-5230-4EC5-8B47-8204743E9BE2}" type="presParOf" srcId="{AC8414D0-D8C1-4582-AC06-5035D9576C76}" destId="{ECA77868-21B1-4CED-AD57-45081FE6E523}" srcOrd="6" destOrd="0" presId="urn:microsoft.com/office/officeart/2005/8/layout/bProcess4"/>
    <dgm:cxn modelId="{519C39C5-B587-494D-A304-39B219EE0903}" type="presParOf" srcId="{ECA77868-21B1-4CED-AD57-45081FE6E523}" destId="{1C0B1FA5-A7D4-4B3C-9FED-540D0D73171E}" srcOrd="0" destOrd="0" presId="urn:microsoft.com/office/officeart/2005/8/layout/bProcess4"/>
    <dgm:cxn modelId="{0D5BB4AA-D9B3-4B1B-B9DE-4BAB7E950AD3}" type="presParOf" srcId="{ECA77868-21B1-4CED-AD57-45081FE6E523}" destId="{2D1C9CD0-B796-4FB8-B5FE-3032CEE8E49E}" srcOrd="1" destOrd="0" presId="urn:microsoft.com/office/officeart/2005/8/layout/bProcess4"/>
    <dgm:cxn modelId="{65754A7C-4C0A-437A-9E26-E56F5C76D3B0}" type="presParOf" srcId="{AC8414D0-D8C1-4582-AC06-5035D9576C76}" destId="{2C1105BC-A5F9-49A2-9EF1-7F03B8EDAEE8}" srcOrd="7" destOrd="0" presId="urn:microsoft.com/office/officeart/2005/8/layout/bProcess4"/>
    <dgm:cxn modelId="{532829D5-476A-4F2D-BE75-1F76830C0052}" type="presParOf" srcId="{AC8414D0-D8C1-4582-AC06-5035D9576C76}" destId="{A6C2DA49-ED41-468E-A2DD-ED5508F323DD}" srcOrd="8" destOrd="0" presId="urn:microsoft.com/office/officeart/2005/8/layout/bProcess4"/>
    <dgm:cxn modelId="{51CBAF4A-80AD-4EC4-B75E-1F66B7735884}" type="presParOf" srcId="{A6C2DA49-ED41-468E-A2DD-ED5508F323DD}" destId="{8713D9BF-4DCD-47B3-9AB3-0394490F0B92}" srcOrd="0" destOrd="0" presId="urn:microsoft.com/office/officeart/2005/8/layout/bProcess4"/>
    <dgm:cxn modelId="{53F8C548-C57F-4F71-AED9-E2E36B04A4A2}" type="presParOf" srcId="{A6C2DA49-ED41-468E-A2DD-ED5508F323DD}" destId="{FFEE76E3-1395-4EF4-897B-289C51FF004A}" srcOrd="1" destOrd="0" presId="urn:microsoft.com/office/officeart/2005/8/layout/bProcess4"/>
    <dgm:cxn modelId="{0EC1F806-EBDE-4250-9E59-D6A3A904966D}" type="presParOf" srcId="{AC8414D0-D8C1-4582-AC06-5035D9576C76}" destId="{F0DE448E-964D-4E61-8FD9-FD0D25B503E2}" srcOrd="9" destOrd="0" presId="urn:microsoft.com/office/officeart/2005/8/layout/bProcess4"/>
    <dgm:cxn modelId="{B396459E-6934-445F-A028-769256DDCF0D}" type="presParOf" srcId="{AC8414D0-D8C1-4582-AC06-5035D9576C76}" destId="{D63D39BE-ADBE-48FD-9E3C-BA1B5B85982E}" srcOrd="10" destOrd="0" presId="urn:microsoft.com/office/officeart/2005/8/layout/bProcess4"/>
    <dgm:cxn modelId="{8701C88C-B1A2-47D0-97CA-4160D94A0516}" type="presParOf" srcId="{D63D39BE-ADBE-48FD-9E3C-BA1B5B85982E}" destId="{BB506818-9F17-43D5-80AC-513B61178A5B}" srcOrd="0" destOrd="0" presId="urn:microsoft.com/office/officeart/2005/8/layout/bProcess4"/>
    <dgm:cxn modelId="{366A2FDE-6B9F-4047-A450-97F8CC7C5850}" type="presParOf" srcId="{D63D39BE-ADBE-48FD-9E3C-BA1B5B85982E}" destId="{F18CB667-C8C7-40E1-B2D0-44EA9378F86D}" srcOrd="1" destOrd="0" presId="urn:microsoft.com/office/officeart/2005/8/layout/bProcess4"/>
    <dgm:cxn modelId="{CE308B9B-A383-4AD1-8590-05FD71C590BC}" type="presParOf" srcId="{AC8414D0-D8C1-4582-AC06-5035D9576C76}" destId="{516C2507-A3B4-4987-9A2D-F9A524EBC1B4}" srcOrd="11" destOrd="0" presId="urn:microsoft.com/office/officeart/2005/8/layout/bProcess4"/>
    <dgm:cxn modelId="{99B0B9FB-589B-45C9-BA1E-1A07E75D39C0}" type="presParOf" srcId="{AC8414D0-D8C1-4582-AC06-5035D9576C76}" destId="{03D3979B-1644-4E8E-B5FC-6C013AE29E9D}" srcOrd="12" destOrd="0" presId="urn:microsoft.com/office/officeart/2005/8/layout/bProcess4"/>
    <dgm:cxn modelId="{D27E88D7-879D-4488-8FAF-E7872617FDB1}" type="presParOf" srcId="{03D3979B-1644-4E8E-B5FC-6C013AE29E9D}" destId="{7E7D7CA9-36BC-467C-9BB1-5F3574F20E06}" srcOrd="0" destOrd="0" presId="urn:microsoft.com/office/officeart/2005/8/layout/bProcess4"/>
    <dgm:cxn modelId="{E99D9BC7-1182-4E83-B531-1480BA6F8D8E}" type="presParOf" srcId="{03D3979B-1644-4E8E-B5FC-6C013AE29E9D}" destId="{D6DAEA73-8AF9-42DE-8DA3-ECD16F0CD995}" srcOrd="1" destOrd="0" presId="urn:microsoft.com/office/officeart/2005/8/layout/bProcess4"/>
    <dgm:cxn modelId="{B65D0E86-26A1-4DE8-867E-D59D40E79B2B}" type="presParOf" srcId="{AC8414D0-D8C1-4582-AC06-5035D9576C76}" destId="{10DEDAFA-4E53-4C4A-AAB7-8C417DFDB0D4}" srcOrd="13" destOrd="0" presId="urn:microsoft.com/office/officeart/2005/8/layout/bProcess4"/>
    <dgm:cxn modelId="{95773286-EEBA-40CE-B536-1E04E826CC69}" type="presParOf" srcId="{AC8414D0-D8C1-4582-AC06-5035D9576C76}" destId="{EF193280-C0B1-493A-8013-30E3E6A0FE06}" srcOrd="14" destOrd="0" presId="urn:microsoft.com/office/officeart/2005/8/layout/bProcess4"/>
    <dgm:cxn modelId="{02DCD550-6720-4320-930D-25A0D9ED5666}" type="presParOf" srcId="{EF193280-C0B1-493A-8013-30E3E6A0FE06}" destId="{7BE66D55-E487-4AA8-B455-AEBD1F1BCBFD}" srcOrd="0" destOrd="0" presId="urn:microsoft.com/office/officeart/2005/8/layout/bProcess4"/>
    <dgm:cxn modelId="{25B694F5-CB56-4F6A-B881-A76DF251AA33}" type="presParOf" srcId="{EF193280-C0B1-493A-8013-30E3E6A0FE06}" destId="{58BB78DD-8EBC-424E-9BC4-8A0B5A23F8E7}" srcOrd="1" destOrd="0" presId="urn:microsoft.com/office/officeart/2005/8/layout/bProcess4"/>
    <dgm:cxn modelId="{920445BD-461A-4788-9ED7-5B3478B91CB2}" type="presParOf" srcId="{AC8414D0-D8C1-4582-AC06-5035D9576C76}" destId="{F3020B93-1613-4A8E-93C0-7A65FAD3B42C}" srcOrd="15" destOrd="0" presId="urn:microsoft.com/office/officeart/2005/8/layout/bProcess4"/>
    <dgm:cxn modelId="{90E17A93-A23B-4379-B34C-027CD4404718}" type="presParOf" srcId="{AC8414D0-D8C1-4582-AC06-5035D9576C76}" destId="{98776F83-AAD1-40C7-9519-D636D05E7693}" srcOrd="16" destOrd="0" presId="urn:microsoft.com/office/officeart/2005/8/layout/bProcess4"/>
    <dgm:cxn modelId="{80811CC5-119B-4E54-823C-5B9E0F85D5A0}" type="presParOf" srcId="{98776F83-AAD1-40C7-9519-D636D05E7693}" destId="{6714362B-A786-4B52-899B-587E91F7866A}" srcOrd="0" destOrd="0" presId="urn:microsoft.com/office/officeart/2005/8/layout/bProcess4"/>
    <dgm:cxn modelId="{23A04E67-6D4A-4778-8067-E6C04C28D820}" type="presParOf" srcId="{98776F83-AAD1-40C7-9519-D636D05E7693}" destId="{F819232E-EBEB-4DA2-A619-054BFECB8722}" srcOrd="1" destOrd="0" presId="urn:microsoft.com/office/officeart/2005/8/layout/bProcess4"/>
    <dgm:cxn modelId="{7BF40DCA-153B-4E12-BDD6-AB45FE49849B}" type="presParOf" srcId="{AC8414D0-D8C1-4582-AC06-5035D9576C76}" destId="{DA65E209-4208-40D9-B6A6-E3168369222F}" srcOrd="17" destOrd="0" presId="urn:microsoft.com/office/officeart/2005/8/layout/bProcess4"/>
    <dgm:cxn modelId="{213C4C00-62AC-433A-B9C1-6A61CC40275A}" type="presParOf" srcId="{AC8414D0-D8C1-4582-AC06-5035D9576C76}" destId="{B7206893-94B6-4187-80DE-63FB4F52D6C7}" srcOrd="18" destOrd="0" presId="urn:microsoft.com/office/officeart/2005/8/layout/bProcess4"/>
    <dgm:cxn modelId="{9FCDD745-F9FD-44ED-8CB0-B4E57063A6A6}" type="presParOf" srcId="{B7206893-94B6-4187-80DE-63FB4F52D6C7}" destId="{299E0E3C-63FB-4F40-A86D-205E512EBBD5}" srcOrd="0" destOrd="0" presId="urn:microsoft.com/office/officeart/2005/8/layout/bProcess4"/>
    <dgm:cxn modelId="{0AFDD064-5A80-4490-BFB3-90DDB4FD5C38}" type="presParOf" srcId="{B7206893-94B6-4187-80DE-63FB4F52D6C7}" destId="{4E24168F-79B9-48D3-B700-AE487FFBA399}" srcOrd="1" destOrd="0" presId="urn:microsoft.com/office/officeart/2005/8/layout/bProcess4"/>
    <dgm:cxn modelId="{308CEEA0-D815-46AC-B2F5-2B66B09C18C5}" type="presParOf" srcId="{AC8414D0-D8C1-4582-AC06-5035D9576C76}" destId="{C4C43CA9-4A6A-437A-BA51-AACEF2AAA75B}" srcOrd="19" destOrd="0" presId="urn:microsoft.com/office/officeart/2005/8/layout/bProcess4"/>
    <dgm:cxn modelId="{0E0BA61C-6AED-435D-9586-C13990C61E2D}" type="presParOf" srcId="{AC8414D0-D8C1-4582-AC06-5035D9576C76}" destId="{E4F7B086-D45E-47FD-B4FC-846B75663EBB}" srcOrd="20" destOrd="0" presId="urn:microsoft.com/office/officeart/2005/8/layout/bProcess4"/>
    <dgm:cxn modelId="{005F3C62-D2ED-48D8-B8D6-894A53723DFC}" type="presParOf" srcId="{E4F7B086-D45E-47FD-B4FC-846B75663EBB}" destId="{598D49E2-51D2-4FF7-A5DC-FAC116E7BCE0}" srcOrd="0" destOrd="0" presId="urn:microsoft.com/office/officeart/2005/8/layout/bProcess4"/>
    <dgm:cxn modelId="{6144AAFD-57D4-43A1-B01F-C1CFBAC83288}" type="presParOf" srcId="{E4F7B086-D45E-47FD-B4FC-846B75663EBB}" destId="{83645E4E-56DE-4FEF-8D76-AEFF05E86406}" srcOrd="1" destOrd="0" presId="urn:microsoft.com/office/officeart/2005/8/layout/bProcess4"/>
    <dgm:cxn modelId="{407D0A13-FE49-4403-9364-648B56448610}" type="presParOf" srcId="{AC8414D0-D8C1-4582-AC06-5035D9576C76}" destId="{AE75549D-D96F-49E2-B8B9-F28F4F381948}" srcOrd="21" destOrd="0" presId="urn:microsoft.com/office/officeart/2005/8/layout/bProcess4"/>
    <dgm:cxn modelId="{FD702930-FB64-4163-A92F-E00EBFC21CDF}" type="presParOf" srcId="{AC8414D0-D8C1-4582-AC06-5035D9576C76}" destId="{71F01677-81AE-42F0-A3C5-E3B0424C1738}" srcOrd="22" destOrd="0" presId="urn:microsoft.com/office/officeart/2005/8/layout/bProcess4"/>
    <dgm:cxn modelId="{03946404-9FD4-49B9-A0D7-7CDBCAABB484}" type="presParOf" srcId="{71F01677-81AE-42F0-A3C5-E3B0424C1738}" destId="{61FC3AA3-3272-4422-A9F5-344C9038B8DD}" srcOrd="0" destOrd="0" presId="urn:microsoft.com/office/officeart/2005/8/layout/bProcess4"/>
    <dgm:cxn modelId="{DDEC45D6-1B38-4224-9A2F-14D6FED614EA}" type="presParOf" srcId="{71F01677-81AE-42F0-A3C5-E3B0424C1738}" destId="{786EE7D2-EBDE-4442-9E93-C569713E1DC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AAFBB-C58E-4000-BA29-291A976FDF0F}">
      <dsp:nvSpPr>
        <dsp:cNvPr id="0" name=""/>
        <dsp:cNvSpPr/>
      </dsp:nvSpPr>
      <dsp:spPr>
        <a:xfrm rot="16200000">
          <a:off x="1413120" y="38837"/>
          <a:ext cx="1628900" cy="2449419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95250" rIns="85725" bIns="952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>
              <a:solidFill>
                <a:schemeClr val="accent3">
                  <a:lumMod val="75000"/>
                </a:schemeClr>
              </a:solidFill>
            </a:rPr>
            <a:t>(</a:t>
          </a:r>
          <a:r>
            <a:rPr lang="pl-PL" sz="1500" b="1" kern="1200" dirty="0" err="1">
              <a:solidFill>
                <a:schemeClr val="accent3">
                  <a:lumMod val="75000"/>
                </a:schemeClr>
              </a:solidFill>
            </a:rPr>
            <a:t>Rising</a:t>
          </a:r>
          <a:r>
            <a:rPr lang="pl-PL" sz="1500" b="1" kern="1200" dirty="0">
              <a:solidFill>
                <a:schemeClr val="accent3">
                  <a:lumMod val="75000"/>
                </a:schemeClr>
              </a:solidFill>
            </a:rPr>
            <a:t>)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err="1">
              <a:solidFill>
                <a:schemeClr val="accent3">
                  <a:lumMod val="75000"/>
                </a:schemeClr>
              </a:solidFill>
            </a:rPr>
            <a:t>electoral</a:t>
          </a:r>
          <a:r>
            <a:rPr lang="pl-PL" sz="1500" b="1" kern="1200" dirty="0">
              <a:solidFill>
                <a:schemeClr val="accent3">
                  <a:lumMod val="75000"/>
                </a:schemeClr>
              </a:solidFill>
            </a:rPr>
            <a:t>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err="1">
              <a:solidFill>
                <a:schemeClr val="accent3">
                  <a:lumMod val="75000"/>
                </a:schemeClr>
              </a:solidFill>
            </a:rPr>
            <a:t>malpractices</a:t>
          </a:r>
          <a:endParaRPr lang="pl-PL" sz="1500" b="1" kern="1200" dirty="0">
            <a:solidFill>
              <a:schemeClr val="accent3">
                <a:lumMod val="75000"/>
              </a:schemeClr>
            </a:solidFill>
          </a:endParaRPr>
        </a:p>
      </dsp:txBody>
      <dsp:txXfrm rot="5400000">
        <a:off x="1082392" y="528628"/>
        <a:ext cx="2369888" cy="1469838"/>
      </dsp:txXfrm>
    </dsp:sp>
    <dsp:sp modelId="{7D5E5BBD-2E17-4EF4-A937-4D576F42724D}">
      <dsp:nvSpPr>
        <dsp:cNvPr id="0" name=""/>
        <dsp:cNvSpPr/>
      </dsp:nvSpPr>
      <dsp:spPr>
        <a:xfrm rot="5400000">
          <a:off x="2659230" y="411765"/>
          <a:ext cx="1628379" cy="1694119"/>
        </a:xfrm>
        <a:prstGeom prst="round2SameRect">
          <a:avLst>
            <a:gd name="adj1" fmla="val 16670"/>
            <a:gd name="adj2" fmla="val 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2060"/>
              </a:solidFill>
            </a:rPr>
            <a:t>Political regime </a:t>
          </a:r>
          <a:r>
            <a:rPr lang="pl-PL" sz="1600" b="1" kern="1200" dirty="0" err="1">
              <a:solidFill>
                <a:srgbClr val="002060"/>
              </a:solidFill>
            </a:rPr>
            <a:t>change</a:t>
          </a:r>
          <a:endParaRPr lang="pl-PL" sz="1600" b="1" kern="1200" dirty="0">
            <a:solidFill>
              <a:srgbClr val="002060"/>
            </a:solidFill>
          </a:endParaRPr>
        </a:p>
      </dsp:txBody>
      <dsp:txXfrm rot="-5400000">
        <a:off x="2626361" y="524140"/>
        <a:ext cx="1614614" cy="1469369"/>
      </dsp:txXfrm>
    </dsp:sp>
    <dsp:sp modelId="{921B3389-1688-467E-970A-8D0297771035}">
      <dsp:nvSpPr>
        <dsp:cNvPr id="0" name=""/>
        <dsp:cNvSpPr/>
      </dsp:nvSpPr>
      <dsp:spPr>
        <a:xfrm>
          <a:off x="1741215" y="-48246"/>
          <a:ext cx="1614304" cy="104024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4B4E3-75F7-4AE1-BCB2-027DB61211C1}">
      <dsp:nvSpPr>
        <dsp:cNvPr id="0" name=""/>
        <dsp:cNvSpPr/>
      </dsp:nvSpPr>
      <dsp:spPr>
        <a:xfrm rot="10800000">
          <a:off x="1692961" y="1492617"/>
          <a:ext cx="1578133" cy="104024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B7497-E6D7-453B-B917-7CD95C503C09}">
      <dsp:nvSpPr>
        <dsp:cNvPr id="0" name=""/>
        <dsp:cNvSpPr/>
      </dsp:nvSpPr>
      <dsp:spPr>
        <a:xfrm rot="5379648">
          <a:off x="-166292" y="1047990"/>
          <a:ext cx="1630159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C0AFE-251F-45A3-AEB8-44430B70604B}">
      <dsp:nvSpPr>
        <dsp:cNvPr id="0" name=""/>
        <dsp:cNvSpPr/>
      </dsp:nvSpPr>
      <dsp:spPr>
        <a:xfrm>
          <a:off x="200214" y="4024"/>
          <a:ext cx="2195314" cy="131718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err="1"/>
            <a:t>June</a:t>
          </a:r>
          <a:r>
            <a:rPr lang="pl-PL" sz="1600" kern="1200" dirty="0"/>
            <a:t> 2011 </a:t>
          </a:r>
          <a:r>
            <a:rPr lang="pl-PL" sz="1600" kern="1200" dirty="0" err="1"/>
            <a:t>parliamentary</a:t>
          </a:r>
          <a:r>
            <a:rPr lang="pl-PL" sz="1600" kern="1200" dirty="0"/>
            <a:t> </a:t>
          </a:r>
          <a:r>
            <a:rPr lang="pl-PL" sz="1600" kern="1200" dirty="0" smtClean="0"/>
            <a:t>relations</a:t>
          </a:r>
          <a:endParaRPr lang="pl-PL" sz="1600" kern="1200" dirty="0"/>
        </a:p>
      </dsp:txBody>
      <dsp:txXfrm>
        <a:off x="238793" y="42603"/>
        <a:ext cx="2118156" cy="1240030"/>
      </dsp:txXfrm>
    </dsp:sp>
    <dsp:sp modelId="{530B50BC-27E7-4004-92BC-3CC45FD93403}">
      <dsp:nvSpPr>
        <dsp:cNvPr id="0" name=""/>
        <dsp:cNvSpPr/>
      </dsp:nvSpPr>
      <dsp:spPr>
        <a:xfrm rot="5429889">
          <a:off x="-173295" y="2692134"/>
          <a:ext cx="1648849" cy="19757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65301-FC86-4E47-BFD0-22660651F9D6}">
      <dsp:nvSpPr>
        <dsp:cNvPr id="0" name=""/>
        <dsp:cNvSpPr/>
      </dsp:nvSpPr>
      <dsp:spPr>
        <a:xfrm>
          <a:off x="214549" y="1638840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/>
            <a:t>Advanced </a:t>
          </a:r>
          <a:r>
            <a:rPr lang="pl-PL" sz="800" kern="1200" dirty="0" err="1"/>
            <a:t>consolidation</a:t>
          </a:r>
          <a:r>
            <a:rPr lang="pl-PL" sz="800" kern="1200" dirty="0"/>
            <a:t> of </a:t>
          </a:r>
          <a:r>
            <a:rPr lang="pl-PL" sz="800" kern="1200" dirty="0" err="1"/>
            <a:t>power</a:t>
          </a:r>
          <a:r>
            <a:rPr lang="pl-PL" sz="800" kern="1200" dirty="0"/>
            <a:t> of </a:t>
          </a:r>
          <a:r>
            <a:rPr lang="pl-PL" sz="800" kern="1200" dirty="0" err="1"/>
            <a:t>incumbents</a:t>
          </a:r>
          <a:r>
            <a:rPr lang="pl-PL" sz="800" kern="1200" dirty="0"/>
            <a:t> (AKP)  - </a:t>
          </a:r>
          <a:r>
            <a:rPr lang="pl-PL" sz="800" kern="1200" dirty="0" err="1"/>
            <a:t>rising</a:t>
          </a:r>
          <a:r>
            <a:rPr lang="pl-PL" sz="800" kern="1200" dirty="0"/>
            <a:t> </a:t>
          </a:r>
          <a:r>
            <a:rPr lang="pl-PL" sz="800" kern="1200" dirty="0" err="1"/>
            <a:t>advantage</a:t>
          </a:r>
          <a:r>
            <a:rPr lang="pl-PL" sz="800" kern="1200" dirty="0"/>
            <a:t> - </a:t>
          </a:r>
          <a:r>
            <a:rPr lang="pl-PL" sz="800" kern="1200" dirty="0" err="1"/>
            <a:t>further</a:t>
          </a:r>
          <a:r>
            <a:rPr lang="pl-PL" sz="800" kern="1200" dirty="0"/>
            <a:t> </a:t>
          </a:r>
          <a:r>
            <a:rPr lang="pl-PL" sz="800" kern="1200" dirty="0" err="1"/>
            <a:t>state</a:t>
          </a:r>
          <a:r>
            <a:rPr lang="pl-PL" sz="800" kern="1200" dirty="0"/>
            <a:t> </a:t>
          </a:r>
          <a:r>
            <a:rPr lang="pl-PL" sz="800" kern="1200" dirty="0" err="1"/>
            <a:t>capture</a:t>
          </a:r>
          <a:r>
            <a:rPr lang="pl-PL" sz="800" kern="1200" dirty="0"/>
            <a:t>,  development of </a:t>
          </a:r>
          <a:r>
            <a:rPr lang="pl-PL" sz="800" kern="1200" dirty="0" err="1"/>
            <a:t>patronage</a:t>
          </a:r>
          <a:r>
            <a:rPr lang="pl-PL" sz="800" kern="1200" dirty="0"/>
            <a:t> networks, increasing </a:t>
          </a:r>
          <a:r>
            <a:rPr lang="pl-PL" sz="800" kern="1200" dirty="0" err="1"/>
            <a:t>resources</a:t>
          </a:r>
          <a:r>
            <a:rPr lang="pl-PL" sz="800" kern="1200" dirty="0"/>
            <a:t>; </a:t>
          </a:r>
          <a:r>
            <a:rPr lang="pl-PL" sz="800" kern="1200" dirty="0" err="1"/>
            <a:t>pre</a:t>
          </a:r>
          <a:r>
            <a:rPr lang="pl-PL" sz="800" kern="1200" dirty="0"/>
            <a:t>-dominant party system;  de-</a:t>
          </a:r>
          <a:r>
            <a:rPr lang="pl-PL" sz="800" kern="1200" dirty="0" err="1"/>
            <a:t>democratization</a:t>
          </a:r>
          <a:r>
            <a:rPr lang="pl-PL" sz="800" kern="1200" dirty="0"/>
            <a:t> </a:t>
          </a:r>
          <a:r>
            <a:rPr lang="pl-PL" sz="800" kern="1200" dirty="0" err="1"/>
            <a:t>through</a:t>
          </a:r>
          <a:r>
            <a:rPr lang="pl-PL" sz="800" kern="1200" dirty="0"/>
            <a:t> </a:t>
          </a:r>
          <a:r>
            <a:rPr lang="pl-PL" sz="800" kern="1200" dirty="0" err="1"/>
            <a:t>legislation</a:t>
          </a:r>
          <a:r>
            <a:rPr lang="pl-PL" sz="800" kern="1200" dirty="0"/>
            <a:t> and </a:t>
          </a:r>
          <a:r>
            <a:rPr lang="pl-PL" sz="800" kern="1200" dirty="0" err="1"/>
            <a:t>activtiies</a:t>
          </a:r>
          <a:r>
            <a:rPr lang="pl-PL" sz="800" kern="1200" dirty="0"/>
            <a:t> </a:t>
          </a:r>
          <a:r>
            <a:rPr lang="pl-PL" sz="800" kern="1200" dirty="0" err="1"/>
            <a:t>targetting</a:t>
          </a:r>
          <a:r>
            <a:rPr lang="pl-PL" sz="800" kern="1200" dirty="0"/>
            <a:t> </a:t>
          </a:r>
          <a:r>
            <a:rPr lang="pl-PL" sz="800" kern="1200" dirty="0" err="1"/>
            <a:t>e.g</a:t>
          </a:r>
          <a:r>
            <a:rPr lang="pl-PL" sz="800" kern="1200" dirty="0"/>
            <a:t>. </a:t>
          </a:r>
          <a:r>
            <a:rPr lang="pl-PL" sz="800" kern="1200" dirty="0" err="1"/>
            <a:t>freedom</a:t>
          </a:r>
          <a:r>
            <a:rPr lang="pl-PL" sz="800" kern="1200" dirty="0"/>
            <a:t> of </a:t>
          </a:r>
          <a:r>
            <a:rPr lang="pl-PL" sz="800" kern="1200" dirty="0" err="1"/>
            <a:t>expression</a:t>
          </a:r>
          <a:r>
            <a:rPr lang="pl-PL" sz="800" kern="1200" dirty="0"/>
            <a:t> and </a:t>
          </a:r>
          <a:r>
            <a:rPr lang="pl-PL" sz="800" kern="1200" dirty="0" err="1"/>
            <a:t>rule</a:t>
          </a:r>
          <a:r>
            <a:rPr lang="pl-PL" sz="800" kern="1200" dirty="0"/>
            <a:t> of law</a:t>
          </a:r>
        </a:p>
      </dsp:txBody>
      <dsp:txXfrm>
        <a:off x="253128" y="1677419"/>
        <a:ext cx="2118156" cy="1240030"/>
      </dsp:txXfrm>
    </dsp:sp>
    <dsp:sp modelId="{E936CCD4-582A-4A9E-BE5D-F32A53BB897D}">
      <dsp:nvSpPr>
        <dsp:cNvPr id="0" name=""/>
        <dsp:cNvSpPr/>
      </dsp:nvSpPr>
      <dsp:spPr>
        <a:xfrm rot="5400000">
          <a:off x="-174596" y="4344455"/>
          <a:ext cx="1637116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CA89A-3147-47BA-89DA-F4E4E00DE9F4}">
      <dsp:nvSpPr>
        <dsp:cNvPr id="0" name=""/>
        <dsp:cNvSpPr/>
      </dsp:nvSpPr>
      <dsp:spPr>
        <a:xfrm>
          <a:off x="200214" y="3296996"/>
          <a:ext cx="2195314" cy="131718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August 2014 </a:t>
          </a:r>
          <a:r>
            <a:rPr lang="pl-PL" sz="1600" kern="1200" dirty="0" err="1"/>
            <a:t>presidential</a:t>
          </a:r>
          <a:r>
            <a:rPr lang="pl-PL" sz="1600" kern="1200" dirty="0"/>
            <a:t> </a:t>
          </a:r>
          <a:r>
            <a:rPr lang="pl-PL" sz="1600" kern="1200" dirty="0" err="1"/>
            <a:t>elections</a:t>
          </a:r>
          <a:endParaRPr lang="pl-PL" sz="1600" kern="1200" dirty="0"/>
        </a:p>
      </dsp:txBody>
      <dsp:txXfrm>
        <a:off x="238793" y="3335575"/>
        <a:ext cx="2118156" cy="1240030"/>
      </dsp:txXfrm>
    </dsp:sp>
    <dsp:sp modelId="{2C1105BC-A5F9-49A2-9EF1-7F03B8EDAEE8}">
      <dsp:nvSpPr>
        <dsp:cNvPr id="0" name=""/>
        <dsp:cNvSpPr/>
      </dsp:nvSpPr>
      <dsp:spPr>
        <a:xfrm>
          <a:off x="648646" y="5167698"/>
          <a:ext cx="2910399" cy="197578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C9CD0-B796-4FB8-B5FE-3032CEE8E49E}">
      <dsp:nvSpPr>
        <dsp:cNvPr id="0" name=""/>
        <dsp:cNvSpPr/>
      </dsp:nvSpPr>
      <dsp:spPr>
        <a:xfrm>
          <a:off x="200214" y="4943482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Further consolidation and centralization of AKP power, strengthening of the executive power (President) vs. judiciary and legislative power, continuation of de-democratization  </a:t>
          </a:r>
        </a:p>
      </dsp:txBody>
      <dsp:txXfrm>
        <a:off x="238793" y="4982061"/>
        <a:ext cx="2118156" cy="1240030"/>
      </dsp:txXfrm>
    </dsp:sp>
    <dsp:sp modelId="{F0DE448E-964D-4E61-8FD9-FD0D25B503E2}">
      <dsp:nvSpPr>
        <dsp:cNvPr id="0" name=""/>
        <dsp:cNvSpPr/>
      </dsp:nvSpPr>
      <dsp:spPr>
        <a:xfrm rot="16200000">
          <a:off x="2745171" y="4344455"/>
          <a:ext cx="1637116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E76E3-1395-4EF4-897B-289C51FF004A}">
      <dsp:nvSpPr>
        <dsp:cNvPr id="0" name=""/>
        <dsp:cNvSpPr/>
      </dsp:nvSpPr>
      <dsp:spPr>
        <a:xfrm>
          <a:off x="3119982" y="4943482"/>
          <a:ext cx="2195314" cy="131718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err="1"/>
            <a:t>June</a:t>
          </a:r>
          <a:r>
            <a:rPr lang="pl-PL" sz="1600" kern="1200" dirty="0"/>
            <a:t> 2015 </a:t>
          </a:r>
          <a:r>
            <a:rPr lang="pl-PL" sz="1600" kern="1200" dirty="0" err="1"/>
            <a:t>parliamentary</a:t>
          </a:r>
          <a:r>
            <a:rPr lang="pl-PL" sz="1600" kern="1200" dirty="0"/>
            <a:t> </a:t>
          </a:r>
          <a:r>
            <a:rPr lang="pl-PL" sz="1600" kern="1200" dirty="0" err="1"/>
            <a:t>elections</a:t>
          </a:r>
          <a:endParaRPr lang="pl-PL" sz="1600" kern="1200" dirty="0"/>
        </a:p>
      </dsp:txBody>
      <dsp:txXfrm>
        <a:off x="3158561" y="4982061"/>
        <a:ext cx="2118156" cy="1240030"/>
      </dsp:txXfrm>
    </dsp:sp>
    <dsp:sp modelId="{516C2507-A3B4-4987-9A2D-F9A524EBC1B4}">
      <dsp:nvSpPr>
        <dsp:cNvPr id="0" name=""/>
        <dsp:cNvSpPr/>
      </dsp:nvSpPr>
      <dsp:spPr>
        <a:xfrm rot="16200000">
          <a:off x="2745171" y="2697969"/>
          <a:ext cx="1637116" cy="197578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CB667-C8C7-40E1-B2D0-44EA9378F86D}">
      <dsp:nvSpPr>
        <dsp:cNvPr id="0" name=""/>
        <dsp:cNvSpPr/>
      </dsp:nvSpPr>
      <dsp:spPr>
        <a:xfrm>
          <a:off x="3119982" y="3296996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/>
            <a:t>De-</a:t>
          </a:r>
          <a:r>
            <a:rPr lang="pl-PL" sz="800" kern="1200" dirty="0" err="1"/>
            <a:t>democratization</a:t>
          </a:r>
          <a:r>
            <a:rPr lang="pl-PL" sz="800" kern="1200" dirty="0"/>
            <a:t> </a:t>
          </a:r>
          <a:r>
            <a:rPr lang="pl-PL" sz="800" kern="1200" dirty="0" err="1"/>
            <a:t>intertwined</a:t>
          </a:r>
          <a:r>
            <a:rPr lang="pl-PL" sz="800" kern="1200" dirty="0"/>
            <a:t> with </a:t>
          </a:r>
          <a:r>
            <a:rPr lang="pl-PL" sz="800" kern="1200" dirty="0" err="1"/>
            <a:t>securitization</a:t>
          </a:r>
          <a:r>
            <a:rPr lang="pl-PL" sz="800" kern="1200" dirty="0"/>
            <a:t> (end of "</a:t>
          </a:r>
          <a:r>
            <a:rPr lang="pl-PL" sz="800" kern="1200" dirty="0" err="1"/>
            <a:t>peace</a:t>
          </a:r>
          <a:r>
            <a:rPr lang="pl-PL" sz="800" kern="1200" dirty="0"/>
            <a:t> </a:t>
          </a:r>
          <a:r>
            <a:rPr lang="pl-PL" sz="800" kern="1200" dirty="0" err="1"/>
            <a:t>process</a:t>
          </a:r>
          <a:r>
            <a:rPr lang="pl-PL" sz="800" kern="1200" dirty="0"/>
            <a:t>", </a:t>
          </a:r>
          <a:r>
            <a:rPr lang="pl-PL" sz="800" kern="1200" dirty="0" err="1"/>
            <a:t>escalation</a:t>
          </a:r>
          <a:r>
            <a:rPr lang="pl-PL" sz="800" kern="1200" dirty="0"/>
            <a:t> of </a:t>
          </a:r>
          <a:r>
            <a:rPr lang="pl-PL" sz="800" kern="1200" dirty="0" err="1"/>
            <a:t>Kurdish</a:t>
          </a:r>
          <a:r>
            <a:rPr lang="pl-PL" sz="800" kern="1200" dirty="0"/>
            <a:t> problem), </a:t>
          </a:r>
          <a:r>
            <a:rPr lang="pl-PL" sz="800" kern="1200" dirty="0" err="1"/>
            <a:t>limitation</a:t>
          </a:r>
          <a:r>
            <a:rPr lang="pl-PL" sz="800" kern="1200" dirty="0"/>
            <a:t> of </a:t>
          </a:r>
          <a:r>
            <a:rPr lang="pl-PL" sz="800" kern="1200" dirty="0" err="1"/>
            <a:t>political</a:t>
          </a:r>
          <a:r>
            <a:rPr lang="pl-PL" sz="800" kern="1200" dirty="0"/>
            <a:t> </a:t>
          </a:r>
          <a:r>
            <a:rPr lang="pl-PL" sz="800" kern="1200" dirty="0" err="1"/>
            <a:t>competition</a:t>
          </a:r>
          <a:r>
            <a:rPr lang="pl-PL" sz="800" kern="1200" dirty="0"/>
            <a:t> (HDP) - </a:t>
          </a:r>
          <a:r>
            <a:rPr lang="pl-PL" sz="800" kern="1200" dirty="0" err="1"/>
            <a:t>following</a:t>
          </a:r>
          <a:r>
            <a:rPr lang="pl-PL" sz="800" kern="1200" dirty="0"/>
            <a:t> </a:t>
          </a:r>
          <a:r>
            <a:rPr lang="pl-PL" sz="800" kern="1200" dirty="0" err="1"/>
            <a:t>results</a:t>
          </a:r>
          <a:r>
            <a:rPr lang="pl-PL" sz="800" kern="1200" dirty="0"/>
            <a:t> of </a:t>
          </a:r>
          <a:r>
            <a:rPr lang="pl-PL" sz="800" kern="1200" dirty="0" err="1"/>
            <a:t>election</a:t>
          </a:r>
          <a:r>
            <a:rPr lang="pl-PL" sz="800" kern="1200" dirty="0"/>
            <a:t> </a:t>
          </a:r>
          <a:r>
            <a:rPr lang="pl-PL" sz="800" kern="1200" dirty="0" err="1"/>
            <a:t>underming</a:t>
          </a:r>
          <a:r>
            <a:rPr lang="pl-PL" sz="800" kern="1200" dirty="0"/>
            <a:t> the AKP </a:t>
          </a:r>
          <a:r>
            <a:rPr lang="pl-PL" sz="800" kern="1200" dirty="0" err="1"/>
            <a:t>level</a:t>
          </a:r>
          <a:r>
            <a:rPr lang="pl-PL" sz="800" kern="1200" dirty="0"/>
            <a:t> of </a:t>
          </a:r>
          <a:r>
            <a:rPr lang="pl-PL" sz="800" kern="1200" dirty="0" err="1"/>
            <a:t>domination</a:t>
          </a:r>
          <a:r>
            <a:rPr lang="pl-PL" sz="800" kern="1200" dirty="0"/>
            <a:t> to </a:t>
          </a:r>
          <a:r>
            <a:rPr lang="pl-PL" sz="800" kern="1200" dirty="0" err="1"/>
            <a:t>date</a:t>
          </a:r>
          <a:endParaRPr lang="pl-PL" sz="800" kern="1200" dirty="0"/>
        </a:p>
      </dsp:txBody>
      <dsp:txXfrm>
        <a:off x="3158561" y="3335575"/>
        <a:ext cx="2118156" cy="1240030"/>
      </dsp:txXfrm>
    </dsp:sp>
    <dsp:sp modelId="{10DEDAFA-4E53-4C4A-AAB7-8C417DFDB0D4}">
      <dsp:nvSpPr>
        <dsp:cNvPr id="0" name=""/>
        <dsp:cNvSpPr/>
      </dsp:nvSpPr>
      <dsp:spPr>
        <a:xfrm rot="16200000">
          <a:off x="2745171" y="1051483"/>
          <a:ext cx="1637116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AEA73-8AF9-42DE-8DA3-ECD16F0CD995}">
      <dsp:nvSpPr>
        <dsp:cNvPr id="0" name=""/>
        <dsp:cNvSpPr/>
      </dsp:nvSpPr>
      <dsp:spPr>
        <a:xfrm>
          <a:off x="3119982" y="1650510"/>
          <a:ext cx="2195314" cy="131718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/>
            <a:t>November</a:t>
          </a:r>
          <a:r>
            <a:rPr lang="pl-PL" sz="1400" kern="1200" dirty="0"/>
            <a:t> 2015 </a:t>
          </a:r>
          <a:r>
            <a:rPr lang="pl-PL" sz="1400" kern="1200" dirty="0" err="1"/>
            <a:t>parliamentary</a:t>
          </a:r>
          <a:r>
            <a:rPr lang="pl-PL" sz="1400" kern="1200" dirty="0"/>
            <a:t> </a:t>
          </a:r>
          <a:r>
            <a:rPr lang="pl-PL" sz="1400" kern="1200" dirty="0" err="1"/>
            <a:t>elections</a:t>
          </a:r>
          <a:endParaRPr lang="pl-PL" sz="1400" kern="1200" dirty="0"/>
        </a:p>
      </dsp:txBody>
      <dsp:txXfrm>
        <a:off x="3158561" y="1689089"/>
        <a:ext cx="2118156" cy="1240030"/>
      </dsp:txXfrm>
    </dsp:sp>
    <dsp:sp modelId="{F3020B93-1613-4A8E-93C0-7A65FAD3B42C}">
      <dsp:nvSpPr>
        <dsp:cNvPr id="0" name=""/>
        <dsp:cNvSpPr/>
      </dsp:nvSpPr>
      <dsp:spPr>
        <a:xfrm rot="21596270">
          <a:off x="3568413" y="226673"/>
          <a:ext cx="2888908" cy="197578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B78DD-8EBC-424E-9BC4-8A0B5A23F8E7}">
      <dsp:nvSpPr>
        <dsp:cNvPr id="0" name=""/>
        <dsp:cNvSpPr/>
      </dsp:nvSpPr>
      <dsp:spPr>
        <a:xfrm>
          <a:off x="3119982" y="4024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Futher strengthening of the executive, development of the dominant party system and marginalisation of the opposition, further de-democratization, (media capture, limited freedoms)  -intensification under emergency rule after July 2016 coup attempt  (extensive control over state institutions)</a:t>
          </a:r>
        </a:p>
      </dsp:txBody>
      <dsp:txXfrm>
        <a:off x="3158561" y="42603"/>
        <a:ext cx="2118156" cy="1240030"/>
      </dsp:txXfrm>
    </dsp:sp>
    <dsp:sp modelId="{DA65E209-4208-40D9-B6A6-E3168369222F}">
      <dsp:nvSpPr>
        <dsp:cNvPr id="0" name=""/>
        <dsp:cNvSpPr/>
      </dsp:nvSpPr>
      <dsp:spPr>
        <a:xfrm rot="5364875">
          <a:off x="5647899" y="1052258"/>
          <a:ext cx="1645022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9232E-EBEB-4DA2-A619-054BFECB8722}">
      <dsp:nvSpPr>
        <dsp:cNvPr id="0" name=""/>
        <dsp:cNvSpPr/>
      </dsp:nvSpPr>
      <dsp:spPr>
        <a:xfrm>
          <a:off x="6018258" y="889"/>
          <a:ext cx="2195314" cy="131718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April 2017 Referendum</a:t>
          </a:r>
        </a:p>
      </dsp:txBody>
      <dsp:txXfrm>
        <a:off x="6056837" y="39468"/>
        <a:ext cx="2118156" cy="1240030"/>
      </dsp:txXfrm>
    </dsp:sp>
    <dsp:sp modelId="{C4C43CA9-4A6A-437A-BA51-AACEF2AAA75B}">
      <dsp:nvSpPr>
        <dsp:cNvPr id="0" name=""/>
        <dsp:cNvSpPr/>
      </dsp:nvSpPr>
      <dsp:spPr>
        <a:xfrm rot="5400000">
          <a:off x="5664940" y="2697969"/>
          <a:ext cx="1637116" cy="197578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4168F-79B9-48D3-B700-AE487FFBA399}">
      <dsp:nvSpPr>
        <dsp:cNvPr id="0" name=""/>
        <dsp:cNvSpPr/>
      </dsp:nvSpPr>
      <dsp:spPr>
        <a:xfrm>
          <a:off x="6039751" y="1650510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Introduction of the presidential system </a:t>
          </a:r>
          <a:r>
            <a:rPr lang="pl-PL" sz="800" i="1" kern="1200"/>
            <a:t>a la </a:t>
          </a:r>
          <a:r>
            <a:rPr lang="pl-PL" sz="800" i="0" kern="1200"/>
            <a:t>Turca, ruling by decrees, further marginalisation of the opposition, limited freedoms and rule of law under emergency rule and ruling through decrees</a:t>
          </a:r>
          <a:endParaRPr lang="pl-PL" sz="800" kern="1200"/>
        </a:p>
      </dsp:txBody>
      <dsp:txXfrm>
        <a:off x="6078330" y="1689089"/>
        <a:ext cx="2118156" cy="1240030"/>
      </dsp:txXfrm>
    </dsp:sp>
    <dsp:sp modelId="{AE75549D-D96F-49E2-B8B9-F28F4F381948}">
      <dsp:nvSpPr>
        <dsp:cNvPr id="0" name=""/>
        <dsp:cNvSpPr/>
      </dsp:nvSpPr>
      <dsp:spPr>
        <a:xfrm rot="5400000">
          <a:off x="5664940" y="4344455"/>
          <a:ext cx="1637116" cy="197578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45E4E-56DE-4FEF-8D76-AEFF05E86406}">
      <dsp:nvSpPr>
        <dsp:cNvPr id="0" name=""/>
        <dsp:cNvSpPr/>
      </dsp:nvSpPr>
      <dsp:spPr>
        <a:xfrm>
          <a:off x="6039751" y="3296996"/>
          <a:ext cx="2195314" cy="131718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/>
            <a:t>June</a:t>
          </a:r>
          <a:r>
            <a:rPr lang="pl-PL" sz="1400" kern="1200" dirty="0"/>
            <a:t> 2018 </a:t>
          </a:r>
          <a:r>
            <a:rPr lang="pl-PL" sz="1400" kern="1200" dirty="0" err="1"/>
            <a:t>parliamentary</a:t>
          </a:r>
          <a:r>
            <a:rPr lang="pl-PL" sz="1400" kern="1200" dirty="0"/>
            <a:t> and </a:t>
          </a:r>
          <a:r>
            <a:rPr lang="pl-PL" sz="1400" kern="1200" dirty="0" err="1"/>
            <a:t>presidential</a:t>
          </a:r>
          <a:r>
            <a:rPr lang="pl-PL" sz="1400" kern="1200" dirty="0"/>
            <a:t> </a:t>
          </a:r>
          <a:r>
            <a:rPr lang="pl-PL" sz="1400" kern="1200" dirty="0" err="1"/>
            <a:t>elections</a:t>
          </a:r>
          <a:endParaRPr lang="pl-PL" sz="1400" kern="1200" dirty="0"/>
        </a:p>
      </dsp:txBody>
      <dsp:txXfrm>
        <a:off x="6078330" y="3335575"/>
        <a:ext cx="2118156" cy="1240030"/>
      </dsp:txXfrm>
    </dsp:sp>
    <dsp:sp modelId="{786EE7D2-EBDE-4442-9E93-C569713E1DCE}">
      <dsp:nvSpPr>
        <dsp:cNvPr id="0" name=""/>
        <dsp:cNvSpPr/>
      </dsp:nvSpPr>
      <dsp:spPr>
        <a:xfrm>
          <a:off x="6039751" y="4943482"/>
          <a:ext cx="2195314" cy="1317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Consolidation of the presidential system </a:t>
          </a:r>
          <a:r>
            <a:rPr lang="pl-PL" sz="800" i="1" kern="1200"/>
            <a:t>a la Turca</a:t>
          </a:r>
          <a:r>
            <a:rPr lang="pl-PL" sz="800" kern="1200"/>
            <a:t> , AKP still dominant party but alliance with MHP</a:t>
          </a:r>
        </a:p>
      </dsp:txBody>
      <dsp:txXfrm>
        <a:off x="6078330" y="4982061"/>
        <a:ext cx="2118156" cy="1240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5795-26AE-42FF-85DA-840518F45590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15A9-6813-40B4-B7E8-95FE1717798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11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15A9-6813-40B4-B7E8-95FE1717798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81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25.02.2020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3744416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i="1" dirty="0" smtClean="0"/>
              <a:t>ELECTORAL </a:t>
            </a:r>
            <a:r>
              <a:rPr lang="en-US" b="1" i="1" dirty="0" smtClean="0">
                <a:effectLst/>
              </a:rPr>
              <a:t>MALPRACTICES </a:t>
            </a:r>
            <a:r>
              <a:rPr lang="en-US" b="1" i="1" dirty="0">
                <a:effectLst/>
              </a:rPr>
              <a:t>IN TURKEY AND THEIR </a:t>
            </a:r>
            <a:r>
              <a:rPr lang="en-US" b="1" i="1" dirty="0" smtClean="0">
                <a:effectLst/>
              </a:rPr>
              <a:t>IMPACT</a:t>
            </a:r>
            <a:r>
              <a:rPr lang="pl-PL" b="1" i="1" dirty="0" smtClean="0">
                <a:effectLst/>
              </a:rPr>
              <a:t> </a:t>
            </a:r>
            <a:r>
              <a:rPr lang="en-US" b="1" i="1" dirty="0" smtClean="0">
                <a:effectLst/>
              </a:rPr>
              <a:t>ON </a:t>
            </a:r>
            <a:r>
              <a:rPr lang="en-US" b="1" i="1" dirty="0">
                <a:effectLst/>
              </a:rPr>
              <a:t>POLITICAL REGIME</a:t>
            </a:r>
            <a:r>
              <a:rPr lang="en-US" b="1" i="1" dirty="0" smtClean="0"/>
              <a:t>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ECPR General Conference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pl-PL" sz="3200" dirty="0" smtClean="0"/>
              <a:t>Wrocław, 4-9 </a:t>
            </a:r>
            <a:r>
              <a:rPr lang="pl-PL" sz="3200" dirty="0" err="1" smtClean="0"/>
              <a:t>September</a:t>
            </a:r>
            <a:r>
              <a:rPr lang="pl-PL" sz="3200" dirty="0" smtClean="0"/>
              <a:t> 2019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488832" cy="2016224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err="1" smtClean="0">
                <a:solidFill>
                  <a:schemeClr val="tx1"/>
                </a:solidFill>
              </a:rPr>
              <a:t>Ass.Prof</a:t>
            </a:r>
            <a:r>
              <a:rPr lang="pl-PL" b="1" dirty="0" smtClean="0">
                <a:solidFill>
                  <a:schemeClr val="tx1"/>
                </a:solidFill>
              </a:rPr>
              <a:t>. </a:t>
            </a:r>
            <a:r>
              <a:rPr lang="en-US" b="1" dirty="0" smtClean="0">
                <a:solidFill>
                  <a:schemeClr val="tx1"/>
                </a:solidFill>
              </a:rPr>
              <a:t>Adam </a:t>
            </a:r>
            <a:r>
              <a:rPr lang="en-US" b="1" dirty="0" err="1">
                <a:solidFill>
                  <a:schemeClr val="tx1"/>
                </a:solidFill>
              </a:rPr>
              <a:t>Szymański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University of </a:t>
            </a:r>
            <a:r>
              <a:rPr lang="en-US" b="1" dirty="0" smtClean="0">
                <a:solidFill>
                  <a:schemeClr val="tx1"/>
                </a:solidFill>
              </a:rPr>
              <a:t>Warsaw</a:t>
            </a:r>
            <a:endParaRPr lang="pl-PL" b="1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  <p:pic>
        <p:nvPicPr>
          <p:cNvPr id="4" name="Picture 3" descr="F:\zajęcia 23.10\wybory ulica\20150527_1817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237626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General </a:t>
            </a:r>
            <a:r>
              <a:rPr lang="pl-PL" b="1" dirty="0" err="1" smtClean="0"/>
              <a:t>findings</a:t>
            </a:r>
            <a:r>
              <a:rPr lang="pl-PL" b="1" dirty="0" smtClean="0"/>
              <a:t> – </a:t>
            </a:r>
            <a:r>
              <a:rPr lang="pl-PL" b="1" dirty="0" err="1" smtClean="0"/>
              <a:t>electoral</a:t>
            </a:r>
            <a:r>
              <a:rPr lang="pl-PL" b="1" dirty="0" smtClean="0"/>
              <a:t>  </a:t>
            </a:r>
            <a:r>
              <a:rPr lang="pl-PL" b="1" dirty="0" err="1" smtClean="0"/>
              <a:t>malpractices</a:t>
            </a:r>
            <a:r>
              <a:rPr lang="pl-PL" b="1" dirty="0" smtClean="0"/>
              <a:t> in Turkey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AutoNum type="arabicPeriod"/>
            </a:pPr>
            <a:r>
              <a:rPr lang="pl-PL" sz="2200" dirty="0" smtClean="0"/>
              <a:t>Many legal </a:t>
            </a:r>
            <a:r>
              <a:rPr lang="pl-PL" sz="2200" dirty="0" err="1" smtClean="0"/>
              <a:t>deficits</a:t>
            </a:r>
            <a:r>
              <a:rPr lang="pl-PL" sz="2200" dirty="0" smtClean="0"/>
              <a:t> and </a:t>
            </a:r>
            <a:r>
              <a:rPr lang="pl-PL" sz="2200" dirty="0" err="1" smtClean="0"/>
              <a:t>mispractice</a:t>
            </a:r>
            <a:endParaRPr lang="pl-PL" sz="2200" dirty="0" smtClean="0"/>
          </a:p>
          <a:p>
            <a:pPr marL="578358" indent="-514350">
              <a:buAutoNum type="arabicPeriod"/>
            </a:pPr>
            <a:r>
              <a:rPr lang="pl-PL" sz="2200" dirty="0" err="1" smtClean="0"/>
              <a:t>Malpractices</a:t>
            </a:r>
            <a:r>
              <a:rPr lang="pl-PL" sz="2200" dirty="0" smtClean="0"/>
              <a:t> </a:t>
            </a:r>
            <a:r>
              <a:rPr lang="pl-PL" sz="2200" dirty="0" err="1" smtClean="0"/>
              <a:t>present</a:t>
            </a:r>
            <a:r>
              <a:rPr lang="pl-PL" sz="2200" dirty="0" smtClean="0"/>
              <a:t>:</a:t>
            </a:r>
          </a:p>
          <a:p>
            <a:pPr marL="578358" indent="-514350">
              <a:buAutoNum type="alphaLcParenR"/>
            </a:pPr>
            <a:r>
              <a:rPr lang="pl-PL" sz="2200" dirty="0" err="1" smtClean="0"/>
              <a:t>mainly</a:t>
            </a:r>
            <a:r>
              <a:rPr lang="pl-PL" sz="2200" dirty="0" smtClean="0"/>
              <a:t> </a:t>
            </a:r>
            <a:r>
              <a:rPr lang="pl-PL" sz="2200" dirty="0" err="1" smtClean="0"/>
              <a:t>manipulation</a:t>
            </a:r>
            <a:r>
              <a:rPr lang="pl-PL" sz="2200" dirty="0" smtClean="0"/>
              <a:t> of </a:t>
            </a:r>
            <a:r>
              <a:rPr lang="pl-PL" sz="2200" dirty="0" err="1" smtClean="0"/>
              <a:t>the</a:t>
            </a:r>
            <a:r>
              <a:rPr lang="pl-PL" sz="2200" dirty="0" smtClean="0"/>
              <a:t> law (first of </a:t>
            </a:r>
            <a:r>
              <a:rPr lang="pl-PL" sz="2200" dirty="0" err="1" smtClean="0"/>
              <a:t>all</a:t>
            </a:r>
            <a:r>
              <a:rPr lang="pl-PL" sz="2200" dirty="0" smtClean="0"/>
              <a:t> </a:t>
            </a:r>
            <a:r>
              <a:rPr lang="pl-PL" sz="2200" dirty="0" err="1" smtClean="0"/>
              <a:t>gerrymandering</a:t>
            </a:r>
            <a:r>
              <a:rPr lang="pl-PL" sz="2200" dirty="0" smtClean="0"/>
              <a:t>) and </a:t>
            </a:r>
            <a:r>
              <a:rPr lang="pl-PL" sz="2200" b="1" dirty="0" err="1" smtClean="0"/>
              <a:t>vote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choice</a:t>
            </a:r>
            <a:r>
              <a:rPr lang="pl-PL" sz="2200" b="1" dirty="0" smtClean="0"/>
              <a:t> (media </a:t>
            </a:r>
            <a:r>
              <a:rPr lang="pl-PL" sz="2200" b="1" dirty="0" err="1" smtClean="0"/>
              <a:t>bias</a:t>
            </a:r>
            <a:r>
              <a:rPr lang="pl-PL" sz="2200" b="1" dirty="0" smtClean="0"/>
              <a:t>, </a:t>
            </a:r>
            <a:r>
              <a:rPr lang="pl-PL" sz="2200" b="1" dirty="0" err="1" smtClean="0"/>
              <a:t>misuse</a:t>
            </a:r>
            <a:r>
              <a:rPr lang="pl-PL" sz="2200" b="1" dirty="0" smtClean="0"/>
              <a:t> of state resources, </a:t>
            </a:r>
            <a:r>
              <a:rPr lang="pl-PL" sz="2200" b="1" dirty="0" err="1" smtClean="0"/>
              <a:t>undue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impact</a:t>
            </a:r>
            <a:r>
              <a:rPr lang="pl-PL" sz="2200" b="1" dirty="0" smtClean="0"/>
              <a:t>) </a:t>
            </a:r>
            <a:r>
              <a:rPr lang="pl-PL" sz="2200" dirty="0" smtClean="0"/>
              <a:t>– </a:t>
            </a:r>
            <a:r>
              <a:rPr lang="pl-PL" sz="2200" dirty="0" err="1" smtClean="0"/>
              <a:t>usually</a:t>
            </a:r>
            <a:r>
              <a:rPr lang="pl-PL" sz="2200" dirty="0" smtClean="0"/>
              <a:t> </a:t>
            </a:r>
            <a:r>
              <a:rPr lang="pl-PL" sz="2200" dirty="0" err="1" smtClean="0"/>
              <a:t>use</a:t>
            </a:r>
            <a:r>
              <a:rPr lang="pl-PL" sz="2200" dirty="0" smtClean="0"/>
              <a:t> of </a:t>
            </a:r>
            <a:r>
              <a:rPr lang="pl-PL" sz="2200" dirty="0" err="1" smtClean="0"/>
              <a:t>incumbency</a:t>
            </a:r>
            <a:r>
              <a:rPr lang="pl-PL" sz="2200" dirty="0" smtClean="0"/>
              <a:t> </a:t>
            </a:r>
            <a:r>
              <a:rPr lang="pl-PL" sz="2200" dirty="0" err="1" smtClean="0"/>
              <a:t>advantage</a:t>
            </a:r>
            <a:r>
              <a:rPr lang="pl-PL" sz="2200" dirty="0" smtClean="0"/>
              <a:t> by </a:t>
            </a:r>
            <a:r>
              <a:rPr lang="pl-PL" sz="2200" dirty="0" err="1" smtClean="0"/>
              <a:t>the</a:t>
            </a:r>
            <a:r>
              <a:rPr lang="pl-PL" sz="2200" dirty="0" smtClean="0"/>
              <a:t> AKP – </a:t>
            </a:r>
            <a:r>
              <a:rPr lang="pl-PL" sz="2200" dirty="0" err="1" smtClean="0"/>
              <a:t>short</a:t>
            </a:r>
            <a:r>
              <a:rPr lang="pl-PL" sz="2200" dirty="0" smtClean="0"/>
              <a:t>- and long-term </a:t>
            </a:r>
            <a:r>
              <a:rPr lang="pl-PL" sz="2200" dirty="0" err="1" smtClean="0"/>
              <a:t>measures</a:t>
            </a:r>
            <a:r>
              <a:rPr lang="pl-PL" sz="2200" dirty="0" smtClean="0"/>
              <a:t> (</a:t>
            </a:r>
            <a:r>
              <a:rPr lang="pl-PL" sz="2200" dirty="0" err="1" smtClean="0"/>
              <a:t>clientelistic</a:t>
            </a:r>
            <a:r>
              <a:rPr lang="pl-PL" sz="2200" dirty="0" smtClean="0"/>
              <a:t> networks)</a:t>
            </a:r>
          </a:p>
          <a:p>
            <a:pPr marL="578358" indent="-514350">
              <a:buAutoNum type="alphaLcParenR"/>
            </a:pPr>
            <a:r>
              <a:rPr lang="pl-PL" sz="2200" dirty="0" err="1" smtClean="0"/>
              <a:t>voting</a:t>
            </a:r>
            <a:r>
              <a:rPr lang="pl-PL" sz="2200" dirty="0" smtClean="0"/>
              <a:t> </a:t>
            </a:r>
            <a:r>
              <a:rPr lang="pl-PL" sz="2200" dirty="0" err="1" smtClean="0"/>
              <a:t>act</a:t>
            </a:r>
            <a:r>
              <a:rPr lang="pl-PL" sz="2200" dirty="0" smtClean="0"/>
              <a:t> – </a:t>
            </a:r>
            <a:r>
              <a:rPr lang="pl-PL" sz="2200" dirty="0" err="1" smtClean="0"/>
              <a:t>malpractices</a:t>
            </a:r>
            <a:r>
              <a:rPr lang="pl-PL" sz="2200" dirty="0" smtClean="0"/>
              <a:t> not </a:t>
            </a:r>
            <a:r>
              <a:rPr lang="pl-PL" sz="2200" dirty="0" err="1" smtClean="0"/>
              <a:t>necessary</a:t>
            </a:r>
            <a:endParaRPr lang="pl-PL" sz="2200" dirty="0" smtClean="0"/>
          </a:p>
          <a:p>
            <a:pPr marL="64008" indent="0">
              <a:buNone/>
            </a:pPr>
            <a:r>
              <a:rPr lang="pl-PL" sz="2200" dirty="0" smtClean="0"/>
              <a:t> </a:t>
            </a:r>
            <a:r>
              <a:rPr lang="pl-PL" sz="2200" dirty="0" err="1" smtClean="0"/>
              <a:t>till</a:t>
            </a:r>
            <a:r>
              <a:rPr lang="pl-PL" sz="2200" dirty="0" smtClean="0"/>
              <a:t> 2017 - </a:t>
            </a:r>
            <a:r>
              <a:rPr lang="pl-PL" sz="2200" dirty="0" err="1" smtClean="0"/>
              <a:t>particular</a:t>
            </a:r>
            <a:r>
              <a:rPr lang="pl-PL" sz="2200" dirty="0" smtClean="0"/>
              <a:t> </a:t>
            </a:r>
            <a:r>
              <a:rPr lang="pl-PL" sz="2200" dirty="0" err="1" smtClean="0"/>
              <a:t>atmosphere</a:t>
            </a:r>
            <a:r>
              <a:rPr lang="pl-PL" sz="2200" dirty="0" smtClean="0"/>
              <a:t> </a:t>
            </a:r>
          </a:p>
          <a:p>
            <a:pPr marL="64008" indent="0">
              <a:buNone/>
            </a:pPr>
            <a:r>
              <a:rPr lang="pl-PL" sz="2200" dirty="0" smtClean="0"/>
              <a:t>(</a:t>
            </a:r>
            <a:r>
              <a:rPr lang="pl-PL" sz="2200" dirty="0" err="1" smtClean="0"/>
              <a:t>polarisation</a:t>
            </a:r>
            <a:r>
              <a:rPr lang="pl-PL" sz="2200" dirty="0" smtClean="0"/>
              <a:t>, </a:t>
            </a:r>
            <a:r>
              <a:rPr lang="pl-PL" sz="2200" dirty="0" err="1" smtClean="0"/>
              <a:t>populism</a:t>
            </a:r>
            <a:r>
              <a:rPr lang="pl-PL" sz="2200" dirty="0" smtClean="0"/>
              <a:t>, </a:t>
            </a:r>
            <a:r>
              <a:rPr lang="pl-PL" sz="2200" dirty="0" err="1" smtClean="0"/>
              <a:t>use</a:t>
            </a:r>
            <a:r>
              <a:rPr lang="pl-PL" sz="2200" dirty="0" smtClean="0"/>
              <a:t> of </a:t>
            </a:r>
            <a:r>
              <a:rPr lang="pl-PL" sz="2200" dirty="0" err="1" smtClean="0"/>
              <a:t>fears</a:t>
            </a:r>
            <a:r>
              <a:rPr lang="pl-PL" sz="2200" dirty="0" smtClean="0"/>
              <a:t> </a:t>
            </a:r>
          </a:p>
          <a:p>
            <a:pPr marL="64008" indent="0">
              <a:buNone/>
            </a:pPr>
            <a:r>
              <a:rPr lang="pl-PL" sz="2200" dirty="0" smtClean="0"/>
              <a:t>and </a:t>
            </a:r>
            <a:r>
              <a:rPr lang="pl-PL" sz="2200" dirty="0" err="1" smtClean="0"/>
              <a:t>ideology</a:t>
            </a:r>
            <a:r>
              <a:rPr lang="pl-PL" sz="2200" dirty="0"/>
              <a:t>)</a:t>
            </a:r>
            <a:r>
              <a:rPr lang="pl-PL" sz="2200" dirty="0" smtClean="0"/>
              <a:t>,but </a:t>
            </a:r>
            <a:r>
              <a:rPr lang="pl-PL" sz="2200" dirty="0" err="1" smtClean="0"/>
              <a:t>change</a:t>
            </a:r>
            <a:r>
              <a:rPr lang="pl-PL" sz="2200" dirty="0" smtClean="0"/>
              <a:t> 2017-2018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815954"/>
            <a:ext cx="2645862" cy="1638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err="1" smtClean="0"/>
              <a:t>Manipulations</a:t>
            </a:r>
            <a:r>
              <a:rPr lang="pl-PL" sz="4000" b="1" dirty="0" smtClean="0"/>
              <a:t> of </a:t>
            </a:r>
            <a:r>
              <a:rPr lang="pl-PL" sz="4000" b="1" dirty="0" err="1" smtClean="0"/>
              <a:t>vote</a:t>
            </a:r>
            <a:r>
              <a:rPr lang="pl-PL" sz="4000" b="1" dirty="0" smtClean="0"/>
              <a:t> choice </a:t>
            </a:r>
            <a:endParaRPr lang="pl-PL" dirty="0"/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80053"/>
            <a:ext cx="3888432" cy="279702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280053"/>
            <a:ext cx="4104456" cy="2789922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77073"/>
            <a:ext cx="3888432" cy="260058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393" y="4077073"/>
            <a:ext cx="4150153" cy="2772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Review</a:t>
            </a:r>
            <a:r>
              <a:rPr lang="pl-PL" dirty="0" smtClean="0"/>
              <a:t> – </a:t>
            </a:r>
            <a:r>
              <a:rPr lang="pl-PL" dirty="0" err="1" smtClean="0"/>
              <a:t>electoral</a:t>
            </a:r>
            <a:r>
              <a:rPr lang="pl-PL" dirty="0" smtClean="0"/>
              <a:t> </a:t>
            </a:r>
            <a:r>
              <a:rPr lang="pl-PL" dirty="0" err="1" smtClean="0"/>
              <a:t>malpractices</a:t>
            </a:r>
            <a:r>
              <a:rPr lang="pl-PL" dirty="0" smtClean="0"/>
              <a:t> (EIP, </a:t>
            </a:r>
            <a:r>
              <a:rPr lang="en-US" dirty="0" smtClean="0">
                <a:effectLst/>
              </a:rPr>
              <a:t>Norris </a:t>
            </a:r>
            <a:r>
              <a:rPr lang="en-US" dirty="0">
                <a:effectLst/>
              </a:rPr>
              <a:t>and </a:t>
            </a:r>
            <a:r>
              <a:rPr lang="en-US" dirty="0" err="1" smtClean="0">
                <a:effectLst/>
              </a:rPr>
              <a:t>Grömping</a:t>
            </a:r>
            <a:r>
              <a:rPr lang="pl-PL" dirty="0" smtClean="0">
                <a:effectLst/>
              </a:rPr>
              <a:t> 2019)</a:t>
            </a: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224984"/>
              </p:ext>
            </p:extLst>
          </p:nvPr>
        </p:nvGraphicFramePr>
        <p:xfrm>
          <a:off x="971600" y="1844824"/>
          <a:ext cx="7200800" cy="4839813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997572">
                  <a:extLst>
                    <a:ext uri="{9D8B030D-6E8A-4147-A177-3AD203B41FA5}">
                      <a16:colId xmlns:a16="http://schemas.microsoft.com/office/drawing/2014/main" val="93918006"/>
                    </a:ext>
                  </a:extLst>
                </a:gridCol>
                <a:gridCol w="462619">
                  <a:extLst>
                    <a:ext uri="{9D8B030D-6E8A-4147-A177-3AD203B41FA5}">
                      <a16:colId xmlns:a16="http://schemas.microsoft.com/office/drawing/2014/main" val="103991224"/>
                    </a:ext>
                  </a:extLst>
                </a:gridCol>
                <a:gridCol w="364849">
                  <a:extLst>
                    <a:ext uri="{9D8B030D-6E8A-4147-A177-3AD203B41FA5}">
                      <a16:colId xmlns:a16="http://schemas.microsoft.com/office/drawing/2014/main" val="1761220355"/>
                    </a:ext>
                  </a:extLst>
                </a:gridCol>
                <a:gridCol w="537338">
                  <a:extLst>
                    <a:ext uri="{9D8B030D-6E8A-4147-A177-3AD203B41FA5}">
                      <a16:colId xmlns:a16="http://schemas.microsoft.com/office/drawing/2014/main" val="2680728087"/>
                    </a:ext>
                  </a:extLst>
                </a:gridCol>
                <a:gridCol w="563569">
                  <a:extLst>
                    <a:ext uri="{9D8B030D-6E8A-4147-A177-3AD203B41FA5}">
                      <a16:colId xmlns:a16="http://schemas.microsoft.com/office/drawing/2014/main" val="1842229360"/>
                    </a:ext>
                  </a:extLst>
                </a:gridCol>
                <a:gridCol w="448312">
                  <a:extLst>
                    <a:ext uri="{9D8B030D-6E8A-4147-A177-3AD203B41FA5}">
                      <a16:colId xmlns:a16="http://schemas.microsoft.com/office/drawing/2014/main" val="4224665438"/>
                    </a:ext>
                  </a:extLst>
                </a:gridCol>
                <a:gridCol w="492029">
                  <a:extLst>
                    <a:ext uri="{9D8B030D-6E8A-4147-A177-3AD203B41FA5}">
                      <a16:colId xmlns:a16="http://schemas.microsoft.com/office/drawing/2014/main" val="1235455833"/>
                    </a:ext>
                  </a:extLst>
                </a:gridCol>
                <a:gridCol w="608082">
                  <a:extLst>
                    <a:ext uri="{9D8B030D-6E8A-4147-A177-3AD203B41FA5}">
                      <a16:colId xmlns:a16="http://schemas.microsoft.com/office/drawing/2014/main" val="1611940654"/>
                    </a:ext>
                  </a:extLst>
                </a:gridCol>
                <a:gridCol w="463414">
                  <a:extLst>
                    <a:ext uri="{9D8B030D-6E8A-4147-A177-3AD203B41FA5}">
                      <a16:colId xmlns:a16="http://schemas.microsoft.com/office/drawing/2014/main" val="4233215126"/>
                    </a:ext>
                  </a:extLst>
                </a:gridCol>
                <a:gridCol w="477721">
                  <a:extLst>
                    <a:ext uri="{9D8B030D-6E8A-4147-A177-3AD203B41FA5}">
                      <a16:colId xmlns:a16="http://schemas.microsoft.com/office/drawing/2014/main" val="3226520348"/>
                    </a:ext>
                  </a:extLst>
                </a:gridCol>
                <a:gridCol w="442747">
                  <a:extLst>
                    <a:ext uri="{9D8B030D-6E8A-4147-A177-3AD203B41FA5}">
                      <a16:colId xmlns:a16="http://schemas.microsoft.com/office/drawing/2014/main" val="3268820291"/>
                    </a:ext>
                  </a:extLst>
                </a:gridCol>
                <a:gridCol w="414131">
                  <a:extLst>
                    <a:ext uri="{9D8B030D-6E8A-4147-A177-3AD203B41FA5}">
                      <a16:colId xmlns:a16="http://schemas.microsoft.com/office/drawing/2014/main" val="178879737"/>
                    </a:ext>
                  </a:extLst>
                </a:gridCol>
                <a:gridCol w="435593">
                  <a:extLst>
                    <a:ext uri="{9D8B030D-6E8A-4147-A177-3AD203B41FA5}">
                      <a16:colId xmlns:a16="http://schemas.microsoft.com/office/drawing/2014/main" val="742311309"/>
                    </a:ext>
                  </a:extLst>
                </a:gridCol>
                <a:gridCol w="492824">
                  <a:extLst>
                    <a:ext uri="{9D8B030D-6E8A-4147-A177-3AD203B41FA5}">
                      <a16:colId xmlns:a16="http://schemas.microsoft.com/office/drawing/2014/main" val="2910040785"/>
                    </a:ext>
                  </a:extLst>
                </a:gridCol>
              </a:tblGrid>
              <a:tr h="1183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Elections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Rank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PEI index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Electoral laws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Electoral procedures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District boundaries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Voter registr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Party and candidate registr.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Media coverage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Campaign finance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Voting process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Vote count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Results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Electoral authorities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extLst>
                  <a:ext uri="{0D108BD9-81ED-4DB2-BD59-A6C34878D82A}">
                    <a16:rowId xmlns:a16="http://schemas.microsoft.com/office/drawing/2014/main" val="3505435887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2014  Aug Presidential elections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6171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 Jun Parliament. elections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953675"/>
                  </a:ext>
                </a:extLst>
              </a:tr>
              <a:tr h="832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 Nov Parliament. elections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776501"/>
                  </a:ext>
                </a:extLst>
              </a:tr>
              <a:tr h="1167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2018 Jun Parliament. &amp; Presidential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Elections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894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1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Electoral </a:t>
            </a:r>
            <a:r>
              <a:rPr lang="pl-PL" sz="3600" b="1" dirty="0" err="1" smtClean="0"/>
              <a:t>malpractices</a:t>
            </a:r>
            <a:r>
              <a:rPr lang="pl-PL" sz="3600" b="1" dirty="0" smtClean="0"/>
              <a:t> vs. </a:t>
            </a:r>
            <a:r>
              <a:rPr lang="pl-PL" sz="3600" b="1" dirty="0" err="1"/>
              <a:t>p</a:t>
            </a:r>
            <a:r>
              <a:rPr lang="pl-PL" sz="3600" b="1" dirty="0" err="1" smtClean="0"/>
              <a:t>olitical</a:t>
            </a:r>
            <a:r>
              <a:rPr lang="pl-PL" sz="3600" b="1" dirty="0" smtClean="0"/>
              <a:t> regime in Turkey 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>
              <a:solidFill>
                <a:srgbClr val="00B0F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989812287"/>
              </p:ext>
            </p:extLst>
          </p:nvPr>
        </p:nvGraphicFramePr>
        <p:xfrm>
          <a:off x="1547664" y="2480310"/>
          <a:ext cx="5165556" cy="253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Prostokąt 10"/>
          <p:cNvSpPr/>
          <p:nvPr/>
        </p:nvSpPr>
        <p:spPr>
          <a:xfrm flipH="1">
            <a:off x="2699792" y="5013176"/>
            <a:ext cx="3168352" cy="729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FEEDBACK MECHANISM (POSITIVE/NEGATIVE</a:t>
            </a:r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         </a:t>
            </a:r>
            <a:endParaRPr lang="pl-PL" sz="16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843808" y="1882808"/>
            <a:ext cx="2736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AKP LANDSLIDE VICTORY</a:t>
            </a:r>
            <a:endParaRPr lang="pl-PL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249561"/>
              </p:ext>
            </p:extLst>
          </p:nvPr>
        </p:nvGraphicFramePr>
        <p:xfrm>
          <a:off x="251520" y="332656"/>
          <a:ext cx="843528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92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4788282"/>
          </a:xfrm>
        </p:spPr>
        <p:txBody>
          <a:bodyPr>
            <a:normAutofit fontScale="550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sz="4500" dirty="0" smtClean="0"/>
              <a:t>We </a:t>
            </a:r>
            <a:r>
              <a:rPr lang="en-US" sz="4500" dirty="0"/>
              <a:t>observed in 2011-2018 period the mutual reinforcement of electoral malpractices and change in the political regime to less </a:t>
            </a:r>
            <a:r>
              <a:rPr lang="en-US" sz="4500" dirty="0" smtClean="0"/>
              <a:t>democratic</a:t>
            </a:r>
            <a:r>
              <a:rPr lang="pl-PL" sz="4500" dirty="0" smtClean="0"/>
              <a:t>.</a:t>
            </a:r>
          </a:p>
          <a:p>
            <a:pPr marL="578358" indent="-514350">
              <a:buFont typeface="+mj-lt"/>
              <a:buAutoNum type="arabicPeriod"/>
            </a:pPr>
            <a:r>
              <a:rPr lang="pl-PL" sz="4500" dirty="0"/>
              <a:t>D</a:t>
            </a:r>
            <a:r>
              <a:rPr lang="en-US" sz="4500" dirty="0" err="1" smtClean="0"/>
              <a:t>ynamics</a:t>
            </a:r>
            <a:r>
              <a:rPr lang="en-US" sz="4500" dirty="0" smtClean="0"/>
              <a:t> </a:t>
            </a:r>
            <a:r>
              <a:rPr lang="en-US" sz="4500" dirty="0"/>
              <a:t>of electoral malpractices basing on shifts along the line – full electoral integrity – lack of electoral integrity – influenced by the changes in the political system and regime in Turkey led within this decade to forming of the model which we can called “borderline regime”, </a:t>
            </a:r>
            <a:r>
              <a:rPr lang="en-US" sz="4500" dirty="0" smtClean="0"/>
              <a:t>i.e</a:t>
            </a:r>
            <a:r>
              <a:rPr lang="en-US" sz="4500" dirty="0"/>
              <a:t>. the one that is balancing between the hybrid and new authoritarian regime. </a:t>
            </a:r>
            <a:endParaRPr lang="pl-PL" sz="4500" dirty="0" smtClean="0"/>
          </a:p>
          <a:p>
            <a:pPr marL="578358" indent="-514350">
              <a:buFont typeface="+mj-lt"/>
              <a:buAutoNum type="arabicPeriod"/>
            </a:pPr>
            <a:r>
              <a:rPr lang="pl-PL" sz="4500" dirty="0" err="1" smtClean="0"/>
              <a:t>Future</a:t>
            </a:r>
            <a:r>
              <a:rPr lang="pl-PL" sz="4500" dirty="0" smtClean="0"/>
              <a:t> of the </a:t>
            </a:r>
            <a:r>
              <a:rPr lang="pl-PL" sz="4500" dirty="0" err="1" smtClean="0"/>
              <a:t>hybrid</a:t>
            </a:r>
            <a:r>
              <a:rPr lang="pl-PL" sz="4500" dirty="0" smtClean="0"/>
              <a:t> regime </a:t>
            </a:r>
            <a:r>
              <a:rPr lang="pl-PL" sz="4500" dirty="0" err="1" smtClean="0"/>
              <a:t>uncertain</a:t>
            </a:r>
            <a:r>
              <a:rPr lang="pl-PL" sz="4500" dirty="0" smtClean="0"/>
              <a:t> – </a:t>
            </a:r>
            <a:r>
              <a:rPr lang="pl-PL" sz="4500" dirty="0" err="1" smtClean="0"/>
              <a:t>particularly</a:t>
            </a:r>
            <a:r>
              <a:rPr lang="pl-PL" sz="4500" dirty="0" smtClean="0"/>
              <a:t> in </a:t>
            </a:r>
            <a:r>
              <a:rPr lang="pl-PL" sz="4500" dirty="0" err="1" smtClean="0"/>
              <a:t>case</a:t>
            </a:r>
            <a:r>
              <a:rPr lang="pl-PL" sz="4500" dirty="0" smtClean="0"/>
              <a:t> of </a:t>
            </a:r>
            <a:r>
              <a:rPr lang="pl-PL" sz="4500" dirty="0" err="1" smtClean="0"/>
              <a:t>negative</a:t>
            </a:r>
            <a:r>
              <a:rPr lang="pl-PL" sz="4500" dirty="0" smtClean="0"/>
              <a:t> feedback.</a:t>
            </a:r>
            <a:endParaRPr lang="pl-PL" sz="4500" dirty="0">
              <a:solidFill>
                <a:schemeClr val="bg1"/>
              </a:solidFill>
            </a:endParaRPr>
          </a:p>
          <a:p>
            <a:pPr marL="578358" indent="-51435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40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r>
              <a:rPr lang="pl-PL" b="1" dirty="0" smtClean="0"/>
              <a:t> for </a:t>
            </a:r>
            <a:r>
              <a:rPr lang="pl-PL" b="1" dirty="0" err="1" smtClean="0"/>
              <a:t>your</a:t>
            </a:r>
            <a:r>
              <a:rPr lang="pl-PL" b="1" dirty="0" smtClean="0"/>
              <a:t> </a:t>
            </a:r>
            <a:r>
              <a:rPr lang="pl-PL" b="1" dirty="0" err="1" smtClean="0"/>
              <a:t>attention</a:t>
            </a:r>
            <a:r>
              <a:rPr lang="pl-PL" b="1" dirty="0" smtClean="0"/>
              <a:t>!</a:t>
            </a:r>
            <a:endParaRPr lang="pl-PL" b="1" dirty="0"/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1556792"/>
            <a:ext cx="7344816" cy="463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Paper – part of the of the </a:t>
            </a:r>
            <a:r>
              <a:rPr lang="pl-PL" b="1" dirty="0" err="1" smtClean="0"/>
              <a:t>project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Project </a:t>
            </a:r>
            <a:r>
              <a:rPr lang="en-US" dirty="0" smtClean="0"/>
              <a:t>“Between Fair and Rigged. Elections as a Key Determinant of the ‘Borderline Political Regime’ - Turkey in Comparative Perspective</a:t>
            </a:r>
            <a:r>
              <a:rPr lang="pl-PL" dirty="0" smtClean="0"/>
              <a:t>” </a:t>
            </a:r>
          </a:p>
          <a:p>
            <a:r>
              <a:rPr lang="en-US" dirty="0" smtClean="0"/>
              <a:t>Faculty of Political Science and International Studies, University of </a:t>
            </a:r>
            <a:r>
              <a:rPr lang="en-US" dirty="0" err="1" smtClean="0"/>
              <a:t>Warsa</a:t>
            </a:r>
            <a:r>
              <a:rPr lang="pl-PL" dirty="0" smtClean="0"/>
              <a:t>w, 2017-2020,</a:t>
            </a:r>
            <a:r>
              <a:rPr lang="en-US" dirty="0" smtClean="0"/>
              <a:t> financed by the Polish National Science Centre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goals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8358" indent="-514350">
              <a:buFont typeface="Wingdings" pitchFamily="2" charset="2"/>
              <a:buChar char="q"/>
            </a:pPr>
            <a:r>
              <a:rPr lang="pl-PL" dirty="0" err="1"/>
              <a:t>I</a:t>
            </a:r>
            <a:r>
              <a:rPr lang="pl-PL" dirty="0" err="1" smtClean="0"/>
              <a:t>nvestigation</a:t>
            </a:r>
            <a:r>
              <a:rPr lang="pl-PL" dirty="0" smtClean="0"/>
              <a:t> of </a:t>
            </a:r>
            <a:r>
              <a:rPr lang="pl-PL" dirty="0" err="1" smtClean="0"/>
              <a:t>scope</a:t>
            </a:r>
            <a:r>
              <a:rPr lang="pl-PL" dirty="0" smtClean="0"/>
              <a:t> and dynamics of </a:t>
            </a:r>
            <a:r>
              <a:rPr lang="pl-PL" dirty="0" err="1" smtClean="0"/>
              <a:t>electoral</a:t>
            </a:r>
            <a:r>
              <a:rPr lang="pl-PL" dirty="0" smtClean="0"/>
              <a:t> </a:t>
            </a:r>
            <a:r>
              <a:rPr lang="pl-PL" dirty="0" err="1" smtClean="0"/>
              <a:t>malpractices</a:t>
            </a:r>
            <a:r>
              <a:rPr lang="pl-PL" dirty="0" smtClean="0"/>
              <a:t> in Turkey - </a:t>
            </a:r>
            <a:r>
              <a:rPr lang="en-US" i="1" dirty="0"/>
              <a:t>violation of international standards concerning </a:t>
            </a:r>
            <a:r>
              <a:rPr lang="en-US" i="1" dirty="0" smtClean="0"/>
              <a:t>elections,</a:t>
            </a:r>
            <a:r>
              <a:rPr lang="pl-PL" i="1" dirty="0" smtClean="0"/>
              <a:t> </a:t>
            </a:r>
            <a:r>
              <a:rPr lang="pl-PL" i="1" dirty="0" err="1" smtClean="0"/>
              <a:t>at</a:t>
            </a:r>
            <a:r>
              <a:rPr lang="pl-PL" i="1" dirty="0" smtClean="0"/>
              <a:t> </a:t>
            </a:r>
            <a:r>
              <a:rPr lang="pl-PL" i="1" dirty="0" err="1" smtClean="0"/>
              <a:t>every</a:t>
            </a:r>
            <a:r>
              <a:rPr lang="pl-PL" i="1" dirty="0" smtClean="0"/>
              <a:t> </a:t>
            </a:r>
            <a:r>
              <a:rPr lang="pl-PL" i="1" dirty="0" err="1" smtClean="0"/>
              <a:t>stage</a:t>
            </a:r>
            <a:r>
              <a:rPr lang="pl-PL" i="1" dirty="0" smtClean="0"/>
              <a:t> of the </a:t>
            </a:r>
            <a:r>
              <a:rPr lang="pl-PL" i="1" dirty="0" err="1" smtClean="0"/>
              <a:t>electoral</a:t>
            </a:r>
            <a:r>
              <a:rPr lang="pl-PL" i="1" dirty="0" smtClean="0"/>
              <a:t> </a:t>
            </a:r>
            <a:r>
              <a:rPr lang="pl-PL" i="1" dirty="0" err="1" smtClean="0"/>
              <a:t>cycle</a:t>
            </a:r>
            <a:r>
              <a:rPr lang="pl-PL" i="1" dirty="0" smtClean="0"/>
              <a:t> and </a:t>
            </a:r>
            <a:r>
              <a:rPr lang="pl-PL" i="1" dirty="0" err="1" smtClean="0"/>
              <a:t>beyond</a:t>
            </a:r>
            <a:r>
              <a:rPr lang="pl-PL" i="1" dirty="0" smtClean="0"/>
              <a:t> </a:t>
            </a:r>
            <a:r>
              <a:rPr lang="pl-PL" i="1" dirty="0" err="1" smtClean="0"/>
              <a:t>it</a:t>
            </a:r>
            <a:r>
              <a:rPr lang="pl-PL" i="1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putting </a:t>
            </a:r>
            <a:r>
              <a:rPr lang="en-US" i="1" dirty="0" smtClean="0"/>
              <a:t>strong </a:t>
            </a:r>
            <a:r>
              <a:rPr lang="en-US" i="1" dirty="0"/>
              <a:t>emphasis on the normative approach, including the </a:t>
            </a:r>
            <a:r>
              <a:rPr lang="en-US" i="1" dirty="0" smtClean="0"/>
              <a:t>particularization </a:t>
            </a:r>
            <a:r>
              <a:rPr lang="en-US" i="1" dirty="0"/>
              <a:t>of the electoral process</a:t>
            </a:r>
            <a:r>
              <a:rPr lang="en-US" i="1" dirty="0" smtClean="0"/>
              <a:t>.</a:t>
            </a:r>
            <a:endParaRPr lang="pl-PL" i="1" dirty="0" smtClean="0"/>
          </a:p>
          <a:p>
            <a:pPr marL="578358" indent="-514350">
              <a:buFont typeface="Wingdings" pitchFamily="2" charset="2"/>
              <a:buChar char="q"/>
            </a:pPr>
            <a:r>
              <a:rPr lang="pl-PL" dirty="0" err="1" smtClean="0"/>
              <a:t>Impact</a:t>
            </a:r>
            <a:r>
              <a:rPr lang="pl-PL" dirty="0" smtClean="0"/>
              <a:t> on the </a:t>
            </a:r>
            <a:r>
              <a:rPr lang="pl-PL" dirty="0" err="1" smtClean="0"/>
              <a:t>political</a:t>
            </a:r>
            <a:r>
              <a:rPr lang="pl-PL" dirty="0" smtClean="0"/>
              <a:t> system and regime in Turkey</a:t>
            </a:r>
          </a:p>
          <a:p>
            <a:pPr marL="578358" indent="-514350">
              <a:buFont typeface="Wingdings" pitchFamily="2" charset="2"/>
              <a:buChar char="q"/>
            </a:pP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Case - Turkey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T</a:t>
            </a:r>
            <a:r>
              <a:rPr lang="en-GB" dirty="0" smtClean="0"/>
              <a:t>he </a:t>
            </a:r>
            <a:r>
              <a:rPr lang="en-GB" dirty="0"/>
              <a:t>“hardest” cases to indicate the electoral malpractices and their impact on the </a:t>
            </a:r>
            <a:r>
              <a:rPr lang="en-GB" dirty="0" smtClean="0"/>
              <a:t>political regime</a:t>
            </a:r>
            <a:r>
              <a:rPr lang="pl-PL" dirty="0"/>
              <a:t> </a:t>
            </a:r>
            <a:r>
              <a:rPr lang="pl-PL" dirty="0" smtClean="0"/>
              <a:t>in the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decade</a:t>
            </a:r>
            <a:r>
              <a:rPr lang="pl-PL" dirty="0" smtClean="0"/>
              <a:t>.</a:t>
            </a:r>
          </a:p>
          <a:p>
            <a:r>
              <a:rPr lang="pl-PL" dirty="0" smtClean="0"/>
              <a:t>A </a:t>
            </a:r>
            <a:r>
              <a:rPr lang="en-GB" dirty="0" smtClean="0"/>
              <a:t>very </a:t>
            </a:r>
            <a:r>
              <a:rPr lang="en-GB" dirty="0"/>
              <a:t>good analytical example revealing the dilemmas in identification of electoral malpractices </a:t>
            </a:r>
            <a:r>
              <a:rPr lang="pl-PL" dirty="0" smtClean="0"/>
              <a:t>- </a:t>
            </a:r>
            <a:r>
              <a:rPr lang="en-GB" dirty="0" smtClean="0"/>
              <a:t>due </a:t>
            </a:r>
            <a:r>
              <a:rPr lang="en-GB" dirty="0"/>
              <a:t>to insufficiently confirmed data, blurred boundaries with </a:t>
            </a:r>
            <a:r>
              <a:rPr lang="en-GB" dirty="0" err="1" smtClean="0"/>
              <a:t>mispractices</a:t>
            </a:r>
            <a:r>
              <a:rPr lang="en-GB" dirty="0" smtClean="0"/>
              <a:t> </a:t>
            </a:r>
            <a:r>
              <a:rPr lang="en-GB" dirty="0"/>
              <a:t>as well as difficulties in fulfilment of a very important criterion </a:t>
            </a:r>
            <a:r>
              <a:rPr lang="pl-PL" dirty="0" smtClean="0"/>
              <a:t>- </a:t>
            </a:r>
            <a:r>
              <a:rPr lang="en-GB" dirty="0" smtClean="0"/>
              <a:t>i.e</a:t>
            </a:r>
            <a:r>
              <a:rPr lang="en-GB" dirty="0"/>
              <a:t>. </a:t>
            </a:r>
            <a:r>
              <a:rPr lang="en-US" dirty="0"/>
              <a:t>substituting personal or partisan benefit of the particular for the public interest. </a:t>
            </a: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63526"/>
            <a:ext cx="2703959" cy="151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question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Are elections in Turkey free, fair and competitive?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What </a:t>
            </a:r>
            <a:r>
              <a:rPr lang="en-US" dirty="0"/>
              <a:t>types of electoral malpractices can be identified in this state?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Can </a:t>
            </a:r>
            <a:r>
              <a:rPr lang="en-US" dirty="0"/>
              <a:t>we observe the change of their scope in subsequent elections?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How </a:t>
            </a:r>
            <a:r>
              <a:rPr lang="en-US" dirty="0"/>
              <a:t>does the state of elections in terms of their fairness and competitiveness influence the political system and political regime? 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hypothesis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l-PL" i="1" dirty="0"/>
              <a:t>C</a:t>
            </a:r>
            <a:r>
              <a:rPr lang="en-US" i="1" dirty="0" err="1" smtClean="0"/>
              <a:t>ompetitiveness</a:t>
            </a:r>
            <a:r>
              <a:rPr lang="en-US" i="1" dirty="0" smtClean="0"/>
              <a:t> </a:t>
            </a:r>
            <a:r>
              <a:rPr lang="en-US" i="1" dirty="0"/>
              <a:t>limited by incumbents through rising electoral malpractices (in qualitative and quantitative dimension) can in the long run become a factor deciding not only about the change within the political regime (e.g. loss of democratic quality) and but also change of the regime (to less democratic one).</a:t>
            </a:r>
            <a:endParaRPr lang="pl-PL" i="1" dirty="0"/>
          </a:p>
          <a:p>
            <a:pPr marL="64008" indent="0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/>
              <a:t>r</a:t>
            </a:r>
            <a:r>
              <a:rPr lang="pl-PL" b="1" dirty="0" err="1" smtClean="0"/>
              <a:t>eseach</a:t>
            </a:r>
            <a:r>
              <a:rPr lang="pl-PL" b="1" dirty="0" smtClean="0"/>
              <a:t> </a:t>
            </a:r>
            <a:r>
              <a:rPr lang="pl-PL" b="1" dirty="0" err="1" smtClean="0"/>
              <a:t>focus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2011 </a:t>
            </a:r>
            <a:r>
              <a:rPr lang="en-GB" dirty="0"/>
              <a:t>parliamentary elections (49,85 per cent of votes for the </a:t>
            </a:r>
            <a:r>
              <a:rPr lang="en-GB" dirty="0" smtClean="0"/>
              <a:t>AKP)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2014 </a:t>
            </a:r>
            <a:r>
              <a:rPr lang="en-GB" dirty="0"/>
              <a:t>local elections and presidential election (51,79 per cent of votes for the AKP presidential candidate</a:t>
            </a:r>
            <a:r>
              <a:rPr lang="en-GB" dirty="0" smtClean="0"/>
              <a:t>)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T</a:t>
            </a:r>
            <a:r>
              <a:rPr lang="en-GB" dirty="0" smtClean="0"/>
              <a:t>wo </a:t>
            </a:r>
            <a:r>
              <a:rPr lang="en-GB" dirty="0"/>
              <a:t>parliamentary elections in 2015 (in June and November – 40,87 per cent and 49.50 per cent of votes respectively for the AKP) </a:t>
            </a: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2018 </a:t>
            </a:r>
            <a:r>
              <a:rPr lang="en-US" dirty="0"/>
              <a:t>parliamentary and presidential elections (42,56 per cent of votes for the AKP and 52,59 per cent - for its presidential candidate).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Typology</a:t>
            </a:r>
            <a:r>
              <a:rPr lang="pl-PL" b="1" dirty="0" smtClean="0"/>
              <a:t> of </a:t>
            </a:r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malpractices</a:t>
            </a:r>
            <a:r>
              <a:rPr lang="pl-PL" b="1" dirty="0" smtClean="0"/>
              <a:t> (</a:t>
            </a:r>
            <a:r>
              <a:rPr lang="pl-PL" b="1" dirty="0" err="1" smtClean="0"/>
              <a:t>Birch</a:t>
            </a:r>
            <a:r>
              <a:rPr lang="pl-PL" b="1" dirty="0" smtClean="0"/>
              <a:t> 2011)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law</a:t>
            </a:r>
          </a:p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vote</a:t>
            </a:r>
            <a:r>
              <a:rPr lang="pl-PL" sz="4000" dirty="0" smtClean="0"/>
              <a:t> </a:t>
            </a:r>
            <a:r>
              <a:rPr lang="pl-PL" sz="4000" dirty="0" err="1" smtClean="0"/>
              <a:t>choice</a:t>
            </a:r>
            <a:r>
              <a:rPr lang="pl-PL" sz="4000" dirty="0" smtClean="0"/>
              <a:t> </a:t>
            </a:r>
          </a:p>
          <a:p>
            <a:r>
              <a:rPr lang="pl-PL" sz="4000" dirty="0" err="1" smtClean="0"/>
              <a:t>Mainipulation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voting</a:t>
            </a:r>
            <a:r>
              <a:rPr lang="pl-PL" sz="4000" dirty="0" smtClean="0"/>
              <a:t> </a:t>
            </a:r>
            <a:r>
              <a:rPr lang="pl-PL" sz="4000" dirty="0" err="1" smtClean="0"/>
              <a:t>act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Data </a:t>
            </a:r>
            <a:r>
              <a:rPr lang="pl-PL" b="1" dirty="0" err="1" smtClean="0"/>
              <a:t>sources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EIP (2012-2019)</a:t>
            </a:r>
          </a:p>
          <a:p>
            <a:r>
              <a:rPr lang="pl-PL" dirty="0" smtClean="0"/>
              <a:t>OSCE/ODIHR (2011-2018)</a:t>
            </a:r>
          </a:p>
          <a:p>
            <a:r>
              <a:rPr lang="pl-PL" dirty="0"/>
              <a:t>N</a:t>
            </a:r>
            <a:r>
              <a:rPr lang="en-GB" dirty="0" err="1" smtClean="0"/>
              <a:t>ational</a:t>
            </a:r>
            <a:r>
              <a:rPr lang="en-GB" dirty="0" smtClean="0"/>
              <a:t> </a:t>
            </a:r>
            <a:r>
              <a:rPr lang="en-GB" dirty="0"/>
              <a:t>NGOs </a:t>
            </a:r>
            <a:r>
              <a:rPr lang="pl-PL" dirty="0" err="1" smtClean="0"/>
              <a:t>reports</a:t>
            </a:r>
            <a:endParaRPr lang="pl-PL" dirty="0" smtClean="0"/>
          </a:p>
          <a:p>
            <a:r>
              <a:rPr lang="pl-PL" dirty="0" err="1" smtClean="0"/>
              <a:t>Semi-structured</a:t>
            </a:r>
            <a:r>
              <a:rPr lang="pl-PL" dirty="0" smtClean="0"/>
              <a:t> in-</a:t>
            </a:r>
            <a:r>
              <a:rPr lang="pl-PL" dirty="0" err="1" smtClean="0"/>
              <a:t>depth</a:t>
            </a:r>
            <a:r>
              <a:rPr lang="pl-PL" dirty="0" smtClean="0"/>
              <a:t> </a:t>
            </a:r>
            <a:r>
              <a:rPr lang="pl-PL" dirty="0" err="1"/>
              <a:t>i</a:t>
            </a:r>
            <a:r>
              <a:rPr lang="pl-PL" dirty="0" err="1" smtClean="0"/>
              <a:t>nterviews</a:t>
            </a:r>
            <a:r>
              <a:rPr lang="pl-PL" dirty="0" smtClean="0"/>
              <a:t> - </a:t>
            </a:r>
            <a:r>
              <a:rPr lang="en-US" dirty="0"/>
              <a:t>in Istanbul and Ankara in years 2018-2019 with </a:t>
            </a:r>
            <a:r>
              <a:rPr lang="en-US" dirty="0" smtClean="0"/>
              <a:t>Turkish </a:t>
            </a:r>
            <a:r>
              <a:rPr lang="en-US" dirty="0"/>
              <a:t>experts in election law, elections and democratization in </a:t>
            </a:r>
            <a:r>
              <a:rPr lang="en-US" dirty="0" smtClean="0"/>
              <a:t>Turkey</a:t>
            </a:r>
            <a:r>
              <a:rPr lang="pl-PL" dirty="0" smtClean="0"/>
              <a:t> as </a:t>
            </a:r>
            <a:r>
              <a:rPr lang="pl-PL" dirty="0" err="1" smtClean="0"/>
              <a:t>well</a:t>
            </a:r>
            <a:r>
              <a:rPr lang="pl-PL" dirty="0" smtClean="0"/>
              <a:t> as </a:t>
            </a:r>
            <a:r>
              <a:rPr lang="pl-PL" dirty="0" err="1" smtClean="0"/>
              <a:t>journalists</a:t>
            </a:r>
            <a:r>
              <a:rPr lang="pl-PL" dirty="0" smtClean="0"/>
              <a:t> and [</a:t>
            </a:r>
            <a:r>
              <a:rPr lang="pl-PL" dirty="0" err="1" smtClean="0"/>
              <a:t>politicians</a:t>
            </a:r>
            <a:r>
              <a:rPr lang="pl-PL" dirty="0" smtClean="0"/>
              <a:t>]</a:t>
            </a:r>
            <a:r>
              <a:rPr lang="en-US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1169</TotalTime>
  <Words>1023</Words>
  <Application>Microsoft Office PowerPoint</Application>
  <PresentationFormat>Pokaz na ekranie (4:3)</PresentationFormat>
  <Paragraphs>143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Calibri</vt:lpstr>
      <vt:lpstr>Century Gothic</vt:lpstr>
      <vt:lpstr>Times New Roman</vt:lpstr>
      <vt:lpstr>Verdana</vt:lpstr>
      <vt:lpstr>Wingdings</vt:lpstr>
      <vt:lpstr>Wingdings 2</vt:lpstr>
      <vt:lpstr>Energetyczny</vt:lpstr>
      <vt:lpstr>           ELECTORAL MALPRACTICES IN TURKEY AND THEIR IMPACT ON POLITICAL REGIME   ECPR General Conference Wrocław, 4-9 September 2019</vt:lpstr>
      <vt:lpstr>Paper – part of the of the project</vt:lpstr>
      <vt:lpstr>Main research goals</vt:lpstr>
      <vt:lpstr>Case - Turkey</vt:lpstr>
      <vt:lpstr>Main research question</vt:lpstr>
      <vt:lpstr>Research hypothesis</vt:lpstr>
      <vt:lpstr>Main reseach focus</vt:lpstr>
      <vt:lpstr>Typology of electoral malpractices (Birch 2011)</vt:lpstr>
      <vt:lpstr>Data sources</vt:lpstr>
      <vt:lpstr>General findings – electoral  malpractices in Turkey</vt:lpstr>
      <vt:lpstr>Manipulations of vote choice </vt:lpstr>
      <vt:lpstr>Review – electoral malpractices (EIP, Norris and Grömping 2019)</vt:lpstr>
      <vt:lpstr>Electoral malpractices vs. political regime in Turkey </vt:lpstr>
      <vt:lpstr>Prezentacja programu PowerPoint</vt:lpstr>
      <vt:lpstr>Conclusions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UW_INP_15</cp:lastModifiedBy>
  <cp:revision>88</cp:revision>
  <dcterms:created xsi:type="dcterms:W3CDTF">2017-01-31T13:05:55Z</dcterms:created>
  <dcterms:modified xsi:type="dcterms:W3CDTF">2020-02-25T14:54:41Z</dcterms:modified>
</cp:coreProperties>
</file>