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8" r:id="rId4"/>
    <p:sldId id="303" r:id="rId5"/>
    <p:sldId id="304" r:id="rId6"/>
    <p:sldId id="299" r:id="rId7"/>
    <p:sldId id="300" r:id="rId8"/>
    <p:sldId id="301" r:id="rId9"/>
    <p:sldId id="302" r:id="rId10"/>
    <p:sldId id="305" r:id="rId11"/>
    <p:sldId id="306" r:id="rId12"/>
    <p:sldId id="307" r:id="rId13"/>
    <p:sldId id="297" r:id="rId14"/>
    <p:sldId id="308" r:id="rId15"/>
    <p:sldId id="309" r:id="rId16"/>
    <p:sldId id="292" r:id="rId17"/>
  </p:sldIdLst>
  <p:sldSz cx="9144000" cy="6858000" type="screen4x3"/>
  <p:notesSz cx="6718300" cy="98679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2" autoAdjust="0"/>
    <p:restoredTop sz="94693" autoAdjust="0"/>
  </p:normalViewPr>
  <p:slideViewPr>
    <p:cSldViewPr>
      <p:cViewPr varScale="1">
        <p:scale>
          <a:sx n="80" d="100"/>
          <a:sy n="80" d="100"/>
        </p:scale>
        <p:origin x="103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991456B-02DA-4C92-885E-7481E40CBA74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4B5A9D-6105-4E68-8527-2AE53D0F44F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01120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E9BB6-07C4-4F9C-814F-AFD5320C7B06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75275" cy="444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87685-ED73-4DB3-9AA0-18DF0181CC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617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BFDD-B581-42DF-AC49-0FF4279E7DC3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E3BA-2B64-49A2-BC65-2ECB35BCC27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88703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313D9-22F0-4D8F-B285-B4231D2249AF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7D67E-163A-489C-BF7C-900ED79FF117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16271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666CD-5B04-4C81-B4C3-69468BFC3F23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7978-B699-422F-819C-C4881E7F41ED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3528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EE1DF-8114-4037-8FE1-351A8A49F7D4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1772-F561-4FFB-A8D4-E5AE2DED84A9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90982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663F-2DAE-4FFF-AF72-CB319EAB4DF3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861B-8DA3-44AE-B6F5-77336639264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07654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A0E59-0395-4C8A-8200-3F1B2956BC92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64A3-392A-42E0-AE3F-F5153A2511C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87464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0B78-C16F-4336-8BC0-47B5F9D3B085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B50EB-F5C2-4F0B-AA6A-8A676DCFBE49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94457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D39F3-711B-44C1-8D5A-0B2284A7298D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C6EF-90C8-4AF9-9029-566E37520EC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72900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E3F76-D8FC-471D-8D42-8C7BC6229B54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42124-3703-4D64-A550-54432A2541F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43339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E516-80B9-4F6B-B22D-064355D7D9C7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EC5E1-973B-429E-BC69-484175AADCC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34331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E1C2A-FE85-4741-B82E-04693304520B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40334-CE13-4406-A1F8-0D8A6CEFE99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2896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B96CC4-1C21-409D-99FD-776094E3C3D5}" type="datetimeFigureOut">
              <a:rPr lang="pl-PL"/>
              <a:pPr>
                <a:defRPr/>
              </a:pPr>
              <a:t>03.12.2019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5E4D14F-4671-4C4B-9D9F-1D4B79C85FED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2492896"/>
            <a:ext cx="6336704" cy="1470025"/>
          </a:xfrm>
        </p:spPr>
        <p:txBody>
          <a:bodyPr/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Electoral Malpractices </a:t>
            </a:r>
            <a:r>
              <a:rPr lang="pl-PL" sz="3600" b="1" dirty="0" smtClean="0">
                <a:solidFill>
                  <a:schemeClr val="bg1"/>
                </a:solidFill>
              </a:rPr>
              <a:t>a</a:t>
            </a:r>
            <a:r>
              <a:rPr lang="en-GB" sz="3600" b="1" dirty="0" err="1" smtClean="0">
                <a:solidFill>
                  <a:schemeClr val="bg1"/>
                </a:solidFill>
              </a:rPr>
              <a:t>nd</a:t>
            </a:r>
            <a:r>
              <a:rPr lang="en-GB" sz="3600" b="1" dirty="0" smtClean="0">
                <a:solidFill>
                  <a:schemeClr val="bg1"/>
                </a:solidFill>
              </a:rPr>
              <a:t> Regime Change </a:t>
            </a:r>
            <a:r>
              <a:rPr lang="pl-PL" sz="3600" b="1" dirty="0" smtClean="0">
                <a:solidFill>
                  <a:schemeClr val="bg1"/>
                </a:solidFill>
              </a:rPr>
              <a:t>i</a:t>
            </a:r>
            <a:r>
              <a:rPr lang="en-GB" sz="3600" b="1" dirty="0" smtClean="0">
                <a:solidFill>
                  <a:schemeClr val="bg1"/>
                </a:solidFill>
              </a:rPr>
              <a:t>n Central Europe </a:t>
            </a:r>
            <a:r>
              <a:rPr lang="pl-PL" sz="3600" b="1" dirty="0" smtClean="0">
                <a:solidFill>
                  <a:schemeClr val="bg1"/>
                </a:solidFill>
              </a:rPr>
              <a:t>and the </a:t>
            </a:r>
            <a:r>
              <a:rPr lang="en-GB" sz="3600" b="1" dirty="0" smtClean="0">
                <a:solidFill>
                  <a:schemeClr val="bg1"/>
                </a:solidFill>
              </a:rPr>
              <a:t>Balkans – Case Study </a:t>
            </a:r>
            <a:r>
              <a:rPr lang="pl-PL" sz="3600" b="1" dirty="0" smtClean="0">
                <a:solidFill>
                  <a:schemeClr val="bg1"/>
                </a:solidFill>
              </a:rPr>
              <a:t>o</a:t>
            </a:r>
            <a:r>
              <a:rPr lang="en-GB" sz="3600" b="1" dirty="0" smtClean="0">
                <a:solidFill>
                  <a:schemeClr val="bg1"/>
                </a:solidFill>
              </a:rPr>
              <a:t>f Hungary, North Macedonia </a:t>
            </a:r>
            <a:r>
              <a:rPr lang="pl-PL" sz="3600" b="1" dirty="0" smtClean="0">
                <a:solidFill>
                  <a:schemeClr val="bg1"/>
                </a:solidFill>
              </a:rPr>
              <a:t>a</a:t>
            </a:r>
            <a:r>
              <a:rPr lang="en-GB" sz="3600" b="1" dirty="0" err="1" smtClean="0">
                <a:solidFill>
                  <a:schemeClr val="bg1"/>
                </a:solidFill>
              </a:rPr>
              <a:t>nd</a:t>
            </a:r>
            <a:r>
              <a:rPr lang="en-GB" sz="3600" b="1" dirty="0" smtClean="0">
                <a:solidFill>
                  <a:schemeClr val="bg1"/>
                </a:solidFill>
              </a:rPr>
              <a:t> Serbia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59832" y="5229200"/>
            <a:ext cx="5968752" cy="1224136"/>
          </a:xfrm>
        </p:spPr>
        <p:txBody>
          <a:bodyPr/>
          <a:lstStyle/>
          <a:p>
            <a:r>
              <a:rPr lang="pl-PL" sz="2400" dirty="0" smtClean="0">
                <a:solidFill>
                  <a:schemeClr val="bg1"/>
                </a:solidFill>
              </a:rPr>
              <a:t>Wojciech Ufel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Warszawa, 03.12.2019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Serbia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052736"/>
            <a:ext cx="7812360" cy="5400600"/>
          </a:xfrm>
        </p:spPr>
        <p:txBody>
          <a:bodyPr/>
          <a:lstStyle/>
          <a:p>
            <a:pPr fontAlgn="ctr"/>
            <a:r>
              <a:rPr lang="en-US" sz="2800" dirty="0" smtClean="0"/>
              <a:t>Serbia – Electoral malpractices overview:</a:t>
            </a:r>
          </a:p>
          <a:p>
            <a:pPr lvl="1" fontAlgn="ctr"/>
            <a:r>
              <a:rPr lang="en-US" sz="2400" dirty="0" smtClean="0"/>
              <a:t>Abuse of informal rules of semi-</a:t>
            </a:r>
            <a:r>
              <a:rPr lang="en-US" sz="2400" dirty="0" err="1" smtClean="0"/>
              <a:t>presidentialism</a:t>
            </a:r>
            <a:r>
              <a:rPr lang="en-US" sz="2400" dirty="0" smtClean="0"/>
              <a:t> and Serbian political culture</a:t>
            </a:r>
          </a:p>
          <a:p>
            <a:pPr lvl="1" fontAlgn="ctr"/>
            <a:r>
              <a:rPr lang="en-US" sz="2400" dirty="0" smtClean="0"/>
              <a:t>Pressure on judiciary and media – privatization through </a:t>
            </a:r>
            <a:r>
              <a:rPr lang="en-US" sz="2400" dirty="0" err="1" smtClean="0"/>
              <a:t>clientelist</a:t>
            </a:r>
            <a:r>
              <a:rPr lang="en-US" sz="2400" dirty="0" smtClean="0"/>
              <a:t> networks</a:t>
            </a:r>
          </a:p>
          <a:p>
            <a:pPr lvl="1" fontAlgn="ctr"/>
            <a:r>
              <a:rPr lang="en-US" sz="2400" dirty="0" smtClean="0"/>
              <a:t>Restrictions on campaigning to smaller parties – low-intensity of canvassing, absolute dominance of the incumbent</a:t>
            </a:r>
          </a:p>
          <a:p>
            <a:pPr lvl="1" fontAlgn="ctr"/>
            <a:r>
              <a:rPr lang="en-US" sz="2400" dirty="0" smtClean="0"/>
              <a:t>Intimidation of numerous public employees to support the government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31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North</a:t>
            </a:r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Macedonia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052736"/>
            <a:ext cx="7812360" cy="5616624"/>
          </a:xfrm>
        </p:spPr>
        <p:txBody>
          <a:bodyPr/>
          <a:lstStyle/>
          <a:p>
            <a:pPr fontAlgn="ctr"/>
            <a:r>
              <a:rPr lang="pl-PL" sz="2800" dirty="0" err="1" smtClean="0"/>
              <a:t>North</a:t>
            </a:r>
            <a:r>
              <a:rPr lang="pl-PL" sz="2800" dirty="0" smtClean="0"/>
              <a:t> Macedonia – VMRO-DPMNE </a:t>
            </a:r>
            <a:r>
              <a:rPr lang="pl-PL" sz="2800" dirty="0" err="1" smtClean="0"/>
              <a:t>under</a:t>
            </a:r>
            <a:r>
              <a:rPr lang="pl-PL" sz="2800" dirty="0" smtClean="0"/>
              <a:t> Nikola </a:t>
            </a:r>
            <a:r>
              <a:rPr lang="pl-PL" sz="2800" dirty="0" err="1" smtClean="0"/>
              <a:t>Gruevski</a:t>
            </a:r>
            <a:r>
              <a:rPr lang="pl-PL" sz="2800" dirty="0" smtClean="0"/>
              <a:t>, 2006-2016</a:t>
            </a:r>
            <a:r>
              <a:rPr lang="en-US" sz="2800" dirty="0" smtClean="0"/>
              <a:t>:</a:t>
            </a:r>
          </a:p>
          <a:p>
            <a:pPr lvl="1" fontAlgn="ctr"/>
            <a:r>
              <a:rPr lang="pl-PL" sz="2400" dirty="0" err="1" smtClean="0"/>
              <a:t>Ethnic</a:t>
            </a:r>
            <a:r>
              <a:rPr lang="pl-PL" sz="2400" dirty="0" smtClean="0"/>
              <a:t> </a:t>
            </a:r>
            <a:r>
              <a:rPr lang="pl-PL" sz="2400" dirty="0" err="1" smtClean="0"/>
              <a:t>structure</a:t>
            </a:r>
            <a:r>
              <a:rPr lang="pl-PL" sz="2400" dirty="0" smtClean="0"/>
              <a:t> </a:t>
            </a:r>
            <a:r>
              <a:rPr lang="pl-PL" sz="2400" dirty="0" err="1" smtClean="0"/>
              <a:t>forces</a:t>
            </a:r>
            <a:r>
              <a:rPr lang="pl-PL" sz="2400" dirty="0" smtClean="0"/>
              <a:t> </a:t>
            </a:r>
            <a:r>
              <a:rPr lang="pl-PL" sz="2400" dirty="0" err="1" smtClean="0"/>
              <a:t>coalition</a:t>
            </a:r>
            <a:r>
              <a:rPr lang="pl-PL" sz="2400" dirty="0" smtClean="0"/>
              <a:t> </a:t>
            </a:r>
            <a:r>
              <a:rPr lang="pl-PL" sz="2400" dirty="0" err="1" smtClean="0"/>
              <a:t>governments</a:t>
            </a:r>
            <a:r>
              <a:rPr lang="pl-PL" sz="2400" dirty="0" smtClean="0"/>
              <a:t> with </a:t>
            </a:r>
            <a:r>
              <a:rPr lang="pl-PL" sz="2400" dirty="0" err="1" smtClean="0"/>
              <a:t>Albanian</a:t>
            </a:r>
            <a:r>
              <a:rPr lang="pl-PL" sz="2400" dirty="0" smtClean="0"/>
              <a:t> </a:t>
            </a:r>
            <a:r>
              <a:rPr lang="pl-PL" sz="2400" dirty="0" err="1" smtClean="0"/>
              <a:t>minority</a:t>
            </a:r>
            <a:endParaRPr lang="pl-PL" sz="2400" dirty="0" smtClean="0"/>
          </a:p>
          <a:p>
            <a:pPr lvl="1" fontAlgn="ctr"/>
            <a:r>
              <a:rPr lang="pl-PL" sz="2400" dirty="0" err="1" smtClean="0"/>
              <a:t>After</a:t>
            </a:r>
            <a:r>
              <a:rPr lang="pl-PL" sz="2400" dirty="0" smtClean="0"/>
              <a:t> 8 </a:t>
            </a:r>
            <a:r>
              <a:rPr lang="pl-PL" sz="2400" dirty="0" err="1" smtClean="0"/>
              <a:t>years</a:t>
            </a:r>
            <a:r>
              <a:rPr lang="pl-PL" sz="2400" dirty="0" smtClean="0"/>
              <a:t> of </a:t>
            </a:r>
            <a:r>
              <a:rPr lang="pl-PL" sz="2400" dirty="0" err="1" smtClean="0"/>
              <a:t>building</a:t>
            </a:r>
            <a:r>
              <a:rPr lang="pl-PL" sz="2400" dirty="0" smtClean="0"/>
              <a:t> a dominant </a:t>
            </a:r>
            <a:r>
              <a:rPr lang="pl-PL" sz="2400" dirty="0" err="1" smtClean="0"/>
              <a:t>position</a:t>
            </a:r>
            <a:r>
              <a:rPr lang="pl-PL" sz="2400" dirty="0" smtClean="0"/>
              <a:t>, major </a:t>
            </a:r>
            <a:r>
              <a:rPr lang="pl-PL" sz="2400" dirty="0" err="1" smtClean="0"/>
              <a:t>corruption</a:t>
            </a:r>
            <a:r>
              <a:rPr lang="pl-PL" sz="2400" dirty="0" smtClean="0"/>
              <a:t> and </a:t>
            </a:r>
            <a:r>
              <a:rPr lang="pl-PL" sz="2400" dirty="0" err="1" smtClean="0"/>
              <a:t>political</a:t>
            </a:r>
            <a:r>
              <a:rPr lang="pl-PL" sz="2400" dirty="0" smtClean="0"/>
              <a:t> </a:t>
            </a:r>
            <a:r>
              <a:rPr lang="pl-PL" sz="2400" dirty="0" err="1" smtClean="0"/>
              <a:t>scandal</a:t>
            </a:r>
            <a:r>
              <a:rPr lang="pl-PL" sz="2400" dirty="0" smtClean="0"/>
              <a:t> </a:t>
            </a:r>
            <a:r>
              <a:rPr lang="pl-PL" sz="2400" dirty="0" err="1" smtClean="0"/>
              <a:t>led</a:t>
            </a:r>
            <a:r>
              <a:rPr lang="pl-PL" sz="2400" dirty="0" smtClean="0"/>
              <a:t> to the </a:t>
            </a:r>
            <a:r>
              <a:rPr lang="pl-PL" sz="2400" dirty="0" err="1" smtClean="0"/>
              <a:t>governmental</a:t>
            </a:r>
            <a:r>
              <a:rPr lang="pl-PL" sz="2400" dirty="0" smtClean="0"/>
              <a:t> </a:t>
            </a:r>
            <a:r>
              <a:rPr lang="pl-PL" sz="2400" dirty="0" err="1" smtClean="0"/>
              <a:t>crisis</a:t>
            </a:r>
            <a:r>
              <a:rPr lang="pl-PL" sz="2400" dirty="0" smtClean="0"/>
              <a:t> in 2015</a:t>
            </a:r>
          </a:p>
          <a:p>
            <a:pPr lvl="1" fontAlgn="ctr"/>
            <a:r>
              <a:rPr lang="pl-PL" sz="2400" dirty="0" smtClean="0"/>
              <a:t>2016 was </a:t>
            </a:r>
            <a:r>
              <a:rPr lang="pl-PL" sz="2400" dirty="0" err="1" smtClean="0"/>
              <a:t>an</a:t>
            </a:r>
            <a:r>
              <a:rPr lang="pl-PL" sz="2400" dirty="0" smtClean="0"/>
              <a:t> </a:t>
            </a:r>
            <a:r>
              <a:rPr lang="pl-PL" sz="2400" dirty="0" err="1" smtClean="0"/>
              <a:t>attempt</a:t>
            </a:r>
            <a:r>
              <a:rPr lang="pl-PL" sz="2400" dirty="0" smtClean="0"/>
              <a:t> </a:t>
            </a:r>
            <a:r>
              <a:rPr lang="pl-PL" sz="2400" dirty="0" err="1" smtClean="0"/>
              <a:t>at</a:t>
            </a:r>
            <a:r>
              <a:rPr lang="pl-PL" sz="2400" dirty="0" smtClean="0"/>
              <a:t> non-</a:t>
            </a:r>
            <a:r>
              <a:rPr lang="pl-PL" sz="2400" dirty="0" err="1" smtClean="0"/>
              <a:t>competitive</a:t>
            </a:r>
            <a:r>
              <a:rPr lang="pl-PL" sz="2400" dirty="0" smtClean="0"/>
              <a:t> </a:t>
            </a:r>
            <a:r>
              <a:rPr lang="pl-PL" sz="2400" dirty="0" err="1" smtClean="0"/>
              <a:t>elections</a:t>
            </a:r>
            <a:r>
              <a:rPr lang="pl-PL" sz="2400" dirty="0" smtClean="0"/>
              <a:t>, </a:t>
            </a:r>
            <a:r>
              <a:rPr lang="pl-PL" sz="2400" dirty="0" err="1" smtClean="0"/>
              <a:t>however</a:t>
            </a:r>
            <a:r>
              <a:rPr lang="pl-PL" sz="2400" dirty="0" smtClean="0"/>
              <a:t> </a:t>
            </a:r>
            <a:r>
              <a:rPr lang="pl-PL" sz="2400" dirty="0" err="1" smtClean="0"/>
              <a:t>under</a:t>
            </a:r>
            <a:r>
              <a:rPr lang="pl-PL" sz="2400" dirty="0" smtClean="0"/>
              <a:t> the </a:t>
            </a:r>
            <a:r>
              <a:rPr lang="pl-PL" sz="2400" dirty="0" err="1" smtClean="0"/>
              <a:t>combined</a:t>
            </a:r>
            <a:r>
              <a:rPr lang="pl-PL" sz="2400" dirty="0" smtClean="0"/>
              <a:t> </a:t>
            </a:r>
            <a:r>
              <a:rPr lang="pl-PL" sz="2400" dirty="0" err="1" smtClean="0"/>
              <a:t>pressure</a:t>
            </a:r>
            <a:r>
              <a:rPr lang="pl-PL" sz="2400" dirty="0" smtClean="0"/>
              <a:t> of grassroot (student) </a:t>
            </a:r>
            <a:r>
              <a:rPr lang="pl-PL" sz="2400" dirty="0" err="1" smtClean="0"/>
              <a:t>movements</a:t>
            </a:r>
            <a:r>
              <a:rPr lang="pl-PL" sz="2400" dirty="0" smtClean="0"/>
              <a:t>, </a:t>
            </a:r>
            <a:r>
              <a:rPr lang="pl-PL" sz="2400" dirty="0" err="1" smtClean="0"/>
              <a:t>opposition</a:t>
            </a:r>
            <a:r>
              <a:rPr lang="pl-PL" sz="2400" dirty="0" smtClean="0"/>
              <a:t> and EU </a:t>
            </a:r>
            <a:r>
              <a:rPr lang="pl-PL" sz="2400" dirty="0" err="1" smtClean="0"/>
              <a:t>institutions</a:t>
            </a:r>
            <a:r>
              <a:rPr lang="pl-PL" sz="2400" dirty="0" smtClean="0"/>
              <a:t>, </a:t>
            </a:r>
            <a:r>
              <a:rPr lang="pl-PL" sz="2400" dirty="0" err="1" smtClean="0"/>
              <a:t>they</a:t>
            </a:r>
            <a:r>
              <a:rPr lang="pl-PL" sz="2400" dirty="0" smtClean="0"/>
              <a:t> </a:t>
            </a:r>
            <a:r>
              <a:rPr lang="pl-PL" sz="2400" dirty="0" err="1" smtClean="0"/>
              <a:t>have</a:t>
            </a:r>
            <a:r>
              <a:rPr lang="pl-PL" sz="2400" dirty="0" smtClean="0"/>
              <a:t> </a:t>
            </a:r>
            <a:r>
              <a:rPr lang="pl-PL" sz="2400" dirty="0" err="1" smtClean="0"/>
              <a:t>been</a:t>
            </a:r>
            <a:r>
              <a:rPr lang="pl-PL" sz="2400" dirty="0" smtClean="0"/>
              <a:t> </a:t>
            </a:r>
            <a:r>
              <a:rPr lang="pl-PL" sz="2400" dirty="0" err="1" smtClean="0"/>
              <a:t>cancelled</a:t>
            </a:r>
            <a:endParaRPr lang="pl-PL" sz="2400" dirty="0" smtClean="0"/>
          </a:p>
          <a:p>
            <a:pPr lvl="1" fontAlgn="ctr"/>
            <a:r>
              <a:rPr lang="pl-PL" sz="2400" dirty="0" smtClean="0"/>
              <a:t>2016 – minor </a:t>
            </a:r>
            <a:r>
              <a:rPr lang="pl-PL" sz="2400" dirty="0" err="1" smtClean="0"/>
              <a:t>loss</a:t>
            </a:r>
            <a:r>
              <a:rPr lang="pl-PL" sz="2400" dirty="0" smtClean="0"/>
              <a:t> of VMRO-DPMNE, </a:t>
            </a:r>
            <a:r>
              <a:rPr lang="pl-PL" sz="2400" dirty="0" err="1" smtClean="0"/>
              <a:t>however</a:t>
            </a:r>
            <a:r>
              <a:rPr lang="pl-PL" sz="2400" dirty="0" smtClean="0"/>
              <a:t> </a:t>
            </a:r>
            <a:r>
              <a:rPr lang="pl-PL" sz="2400" dirty="0" err="1" smtClean="0"/>
              <a:t>ethnic</a:t>
            </a:r>
            <a:r>
              <a:rPr lang="pl-PL" sz="2400" dirty="0" smtClean="0"/>
              <a:t> </a:t>
            </a:r>
            <a:r>
              <a:rPr lang="pl-PL" sz="2400" dirty="0" err="1" smtClean="0"/>
              <a:t>tensions</a:t>
            </a:r>
            <a:r>
              <a:rPr lang="pl-PL" sz="2400" dirty="0" smtClean="0"/>
              <a:t> </a:t>
            </a:r>
            <a:r>
              <a:rPr lang="pl-PL" sz="2400" dirty="0" err="1" smtClean="0"/>
              <a:t>invoked</a:t>
            </a:r>
            <a:r>
              <a:rPr lang="pl-PL" sz="2400" dirty="0" smtClean="0"/>
              <a:t> by the </a:t>
            </a:r>
            <a:r>
              <a:rPr lang="pl-PL" sz="2400" dirty="0" err="1" smtClean="0"/>
              <a:t>incumbent</a:t>
            </a:r>
            <a:r>
              <a:rPr lang="pl-PL" sz="2400" dirty="0" smtClean="0"/>
              <a:t> </a:t>
            </a:r>
            <a:r>
              <a:rPr lang="pl-PL" sz="2400" dirty="0" err="1" smtClean="0"/>
              <a:t>closed</a:t>
            </a:r>
            <a:r>
              <a:rPr lang="pl-PL" sz="2400" dirty="0" smtClean="0"/>
              <a:t> the </a:t>
            </a:r>
            <a:r>
              <a:rPr lang="pl-PL" sz="2400" dirty="0" err="1" smtClean="0"/>
              <a:t>possibility</a:t>
            </a:r>
            <a:r>
              <a:rPr lang="pl-PL" sz="2400" dirty="0" smtClean="0"/>
              <a:t> of forming the </a:t>
            </a:r>
            <a:r>
              <a:rPr lang="pl-PL" sz="2400" dirty="0" err="1" smtClean="0"/>
              <a:t>government</a:t>
            </a:r>
            <a:endParaRPr lang="pl-PL" sz="2400" dirty="0" smtClean="0"/>
          </a:p>
          <a:p>
            <a:pPr lvl="1" fontAlgn="ctr"/>
            <a:endParaRPr lang="pl-PL" sz="2400" dirty="0"/>
          </a:p>
          <a:p>
            <a:pPr lvl="1" font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172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North</a:t>
            </a:r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Macedonia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052736"/>
            <a:ext cx="7812360" cy="5400600"/>
          </a:xfrm>
        </p:spPr>
        <p:txBody>
          <a:bodyPr/>
          <a:lstStyle/>
          <a:p>
            <a:pPr fontAlgn="ctr"/>
            <a:r>
              <a:rPr lang="pl-PL" sz="2800" dirty="0" err="1" smtClean="0"/>
              <a:t>North</a:t>
            </a:r>
            <a:r>
              <a:rPr lang="pl-PL" sz="2800" dirty="0" smtClean="0"/>
              <a:t> Macedonia </a:t>
            </a:r>
            <a:r>
              <a:rPr lang="en-US" sz="2800" dirty="0" smtClean="0"/>
              <a:t>– Electoral malpractices overview:</a:t>
            </a:r>
            <a:endParaRPr lang="pl-PL" sz="2800" dirty="0" smtClean="0"/>
          </a:p>
          <a:p>
            <a:pPr lvl="1" fontAlgn="ctr"/>
            <a:r>
              <a:rPr lang="pl-PL" sz="2400" dirty="0" err="1" smtClean="0"/>
              <a:t>Slow</a:t>
            </a:r>
            <a:r>
              <a:rPr lang="pl-PL" sz="2400" dirty="0" smtClean="0"/>
              <a:t>, but </a:t>
            </a:r>
            <a:r>
              <a:rPr lang="pl-PL" sz="2400" dirty="0" err="1" smtClean="0"/>
              <a:t>confident</a:t>
            </a:r>
            <a:r>
              <a:rPr lang="pl-PL" sz="2400" dirty="0" smtClean="0"/>
              <a:t> </a:t>
            </a:r>
            <a:r>
              <a:rPr lang="pl-PL" sz="2400" dirty="0" err="1" smtClean="0"/>
              <a:t>curtailing</a:t>
            </a:r>
            <a:r>
              <a:rPr lang="pl-PL" sz="2400" dirty="0" smtClean="0"/>
              <a:t> of </a:t>
            </a:r>
            <a:r>
              <a:rPr lang="pl-PL" sz="2400" dirty="0" err="1" smtClean="0"/>
              <a:t>rule</a:t>
            </a:r>
            <a:r>
              <a:rPr lang="pl-PL" sz="2400" dirty="0" smtClean="0"/>
              <a:t> of law and media </a:t>
            </a:r>
            <a:r>
              <a:rPr lang="pl-PL" sz="2400" dirty="0" err="1" smtClean="0"/>
              <a:t>freedoms</a:t>
            </a:r>
            <a:endParaRPr lang="pl-PL" sz="2400" dirty="0" smtClean="0"/>
          </a:p>
          <a:p>
            <a:pPr lvl="1" fontAlgn="ctr"/>
            <a:r>
              <a:rPr lang="pl-PL" sz="2400" dirty="0" err="1" smtClean="0"/>
              <a:t>Legal</a:t>
            </a:r>
            <a:r>
              <a:rPr lang="pl-PL" sz="2400" dirty="0" smtClean="0"/>
              <a:t> </a:t>
            </a:r>
            <a:r>
              <a:rPr lang="pl-PL" sz="2400" dirty="0" err="1" smtClean="0"/>
              <a:t>discrimination</a:t>
            </a:r>
            <a:r>
              <a:rPr lang="pl-PL" sz="2400" dirty="0" smtClean="0"/>
              <a:t> of </a:t>
            </a:r>
            <a:r>
              <a:rPr lang="pl-PL" sz="2400" dirty="0" err="1" smtClean="0"/>
              <a:t>smaller</a:t>
            </a:r>
            <a:r>
              <a:rPr lang="pl-PL" sz="2400" dirty="0" smtClean="0"/>
              <a:t> </a:t>
            </a:r>
            <a:r>
              <a:rPr lang="pl-PL" sz="2400" dirty="0" err="1" smtClean="0"/>
              <a:t>parties</a:t>
            </a:r>
            <a:r>
              <a:rPr lang="pl-PL" sz="2400" dirty="0" smtClean="0"/>
              <a:t>, </a:t>
            </a:r>
            <a:r>
              <a:rPr lang="pl-PL" sz="2400" dirty="0" err="1" smtClean="0"/>
              <a:t>building</a:t>
            </a:r>
            <a:r>
              <a:rPr lang="pl-PL" sz="2400" dirty="0" smtClean="0"/>
              <a:t> </a:t>
            </a:r>
            <a:r>
              <a:rPr lang="pl-PL" sz="2400" dirty="0" err="1" smtClean="0"/>
              <a:t>financial</a:t>
            </a:r>
            <a:r>
              <a:rPr lang="pl-PL" sz="2400" dirty="0" smtClean="0"/>
              <a:t> </a:t>
            </a:r>
            <a:r>
              <a:rPr lang="pl-PL" sz="2400" dirty="0" err="1" smtClean="0"/>
              <a:t>advantage</a:t>
            </a:r>
            <a:r>
              <a:rPr lang="pl-PL" sz="2400" dirty="0" smtClean="0"/>
              <a:t> of the </a:t>
            </a:r>
            <a:r>
              <a:rPr lang="pl-PL" sz="2400" dirty="0" err="1" smtClean="0"/>
              <a:t>incumbent</a:t>
            </a:r>
            <a:endParaRPr lang="pl-PL" sz="2400" dirty="0" smtClean="0"/>
          </a:p>
          <a:p>
            <a:pPr lvl="1" fontAlgn="ctr"/>
            <a:r>
              <a:rPr lang="pl-PL" sz="2400" dirty="0" err="1" smtClean="0"/>
              <a:t>Nationalist</a:t>
            </a:r>
            <a:r>
              <a:rPr lang="pl-PL" sz="2400" dirty="0" smtClean="0"/>
              <a:t>, </a:t>
            </a:r>
            <a:r>
              <a:rPr lang="pl-PL" sz="2400" dirty="0" err="1" smtClean="0"/>
              <a:t>violent</a:t>
            </a:r>
            <a:r>
              <a:rPr lang="pl-PL" sz="2400" dirty="0" smtClean="0"/>
              <a:t> and </a:t>
            </a:r>
            <a:r>
              <a:rPr lang="pl-PL" sz="2400" dirty="0" err="1" smtClean="0"/>
              <a:t>polarizing</a:t>
            </a:r>
            <a:r>
              <a:rPr lang="pl-PL" sz="2400" dirty="0" smtClean="0"/>
              <a:t> </a:t>
            </a:r>
            <a:r>
              <a:rPr lang="pl-PL" sz="2400" dirty="0" err="1" smtClean="0"/>
              <a:t>rhetoric</a:t>
            </a:r>
            <a:r>
              <a:rPr lang="pl-PL" sz="2400" dirty="0" smtClean="0"/>
              <a:t>, </a:t>
            </a:r>
            <a:r>
              <a:rPr lang="pl-PL" sz="2400" dirty="0" err="1" smtClean="0"/>
              <a:t>despite</a:t>
            </a:r>
            <a:r>
              <a:rPr lang="pl-PL" sz="2400" dirty="0" smtClean="0"/>
              <a:t> forming </a:t>
            </a:r>
            <a:r>
              <a:rPr lang="pl-PL" sz="2400" dirty="0" err="1" smtClean="0"/>
              <a:t>an</a:t>
            </a:r>
            <a:r>
              <a:rPr lang="pl-PL" sz="2400" dirty="0" smtClean="0"/>
              <a:t> </a:t>
            </a:r>
            <a:r>
              <a:rPr lang="pl-PL" sz="2400" dirty="0" err="1" smtClean="0"/>
              <a:t>inter-ethnic</a:t>
            </a:r>
            <a:r>
              <a:rPr lang="pl-PL" sz="2400" dirty="0" smtClean="0"/>
              <a:t> </a:t>
            </a:r>
            <a:r>
              <a:rPr lang="pl-PL" sz="2400" dirty="0" err="1" smtClean="0"/>
              <a:t>coalition</a:t>
            </a:r>
            <a:endParaRPr lang="pl-PL" sz="2400" dirty="0" smtClean="0"/>
          </a:p>
          <a:p>
            <a:pPr lvl="1" fontAlgn="ctr"/>
            <a:endParaRPr lang="pl-PL" sz="2400" dirty="0" smtClean="0"/>
          </a:p>
          <a:p>
            <a:pPr lvl="1" fontAlgn="ctr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234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General </a:t>
            </a:r>
            <a:r>
              <a:rPr lang="pl-PL" sz="3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conclusions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924944"/>
            <a:ext cx="57606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1308954" y="1107602"/>
            <a:ext cx="7144550" cy="5489750"/>
          </a:xfrm>
        </p:spPr>
        <p:txBody>
          <a:bodyPr/>
          <a:lstStyle/>
          <a:p>
            <a:pPr fontAlgn="ctr"/>
            <a:r>
              <a:rPr lang="pl-PL" sz="2400" dirty="0" err="1" smtClean="0"/>
              <a:t>Dismantling</a:t>
            </a:r>
            <a:r>
              <a:rPr lang="pl-PL" sz="2400" dirty="0" smtClean="0"/>
              <a:t> </a:t>
            </a:r>
            <a:r>
              <a:rPr lang="pl-PL" sz="2400" dirty="0" err="1" smtClean="0"/>
              <a:t>democratic</a:t>
            </a:r>
            <a:r>
              <a:rPr lang="pl-PL" sz="2400" dirty="0" smtClean="0"/>
              <a:t> </a:t>
            </a:r>
            <a:r>
              <a:rPr lang="pl-PL" sz="2400" dirty="0" err="1" smtClean="0"/>
              <a:t>checks</a:t>
            </a:r>
            <a:r>
              <a:rPr lang="pl-PL" sz="2400" dirty="0" smtClean="0"/>
              <a:t> and </a:t>
            </a:r>
            <a:r>
              <a:rPr lang="pl-PL" sz="2400" dirty="0" err="1" smtClean="0"/>
              <a:t>balances</a:t>
            </a:r>
            <a:r>
              <a:rPr lang="pl-PL" sz="2400" dirty="0" smtClean="0"/>
              <a:t> (</a:t>
            </a:r>
            <a:r>
              <a:rPr lang="pl-PL" sz="2400" dirty="0" err="1" smtClean="0"/>
              <a:t>judiciary</a:t>
            </a:r>
            <a:r>
              <a:rPr lang="pl-PL" sz="2400" dirty="0" smtClean="0"/>
              <a:t>, auditing </a:t>
            </a:r>
            <a:r>
              <a:rPr lang="pl-PL" sz="2400" dirty="0" err="1" smtClean="0"/>
              <a:t>institutions</a:t>
            </a:r>
            <a:r>
              <a:rPr lang="pl-PL" sz="2400" dirty="0" smtClean="0"/>
              <a:t> etc.) as one of the </a:t>
            </a:r>
            <a:r>
              <a:rPr lang="pl-PL" sz="2400" dirty="0" err="1" smtClean="0"/>
              <a:t>first</a:t>
            </a:r>
            <a:r>
              <a:rPr lang="pl-PL" sz="2400" dirty="0" smtClean="0"/>
              <a:t> </a:t>
            </a:r>
            <a:r>
              <a:rPr lang="pl-PL" sz="2400" dirty="0" err="1" smtClean="0"/>
              <a:t>steps</a:t>
            </a:r>
            <a:endParaRPr lang="pl-PL" sz="2400" dirty="0" smtClean="0"/>
          </a:p>
          <a:p>
            <a:pPr fontAlgn="ctr"/>
            <a:r>
              <a:rPr lang="pl-PL" sz="2400" dirty="0" err="1" smtClean="0"/>
              <a:t>Enhancing</a:t>
            </a:r>
            <a:r>
              <a:rPr lang="pl-PL" sz="2400" dirty="0" smtClean="0"/>
              <a:t> influence </a:t>
            </a:r>
            <a:r>
              <a:rPr lang="pl-PL" sz="2400" dirty="0" err="1" smtClean="0"/>
              <a:t>both</a:t>
            </a:r>
            <a:r>
              <a:rPr lang="pl-PL" sz="2400" dirty="0" smtClean="0"/>
              <a:t> in public and </a:t>
            </a:r>
            <a:r>
              <a:rPr lang="pl-PL" sz="2400" dirty="0" err="1" smtClean="0"/>
              <a:t>private</a:t>
            </a:r>
            <a:r>
              <a:rPr lang="pl-PL" sz="2400" dirty="0" smtClean="0"/>
              <a:t> </a:t>
            </a:r>
            <a:r>
              <a:rPr lang="pl-PL" sz="2400" dirty="0" err="1" smtClean="0"/>
              <a:t>sectors</a:t>
            </a:r>
            <a:r>
              <a:rPr lang="pl-PL" sz="2400" dirty="0" smtClean="0"/>
              <a:t> – „mafia </a:t>
            </a:r>
            <a:r>
              <a:rPr lang="pl-PL" sz="2400" dirty="0" err="1" smtClean="0"/>
              <a:t>state</a:t>
            </a:r>
            <a:r>
              <a:rPr lang="pl-PL" sz="2400" dirty="0" smtClean="0"/>
              <a:t>”, „</a:t>
            </a:r>
            <a:r>
              <a:rPr lang="pl-PL" sz="2400" dirty="0" err="1" smtClean="0"/>
              <a:t>cronyism</a:t>
            </a:r>
            <a:r>
              <a:rPr lang="pl-PL" sz="2400" dirty="0" smtClean="0"/>
              <a:t>”, „poligarchy”</a:t>
            </a:r>
          </a:p>
          <a:p>
            <a:pPr lvl="1" fontAlgn="ctr"/>
            <a:r>
              <a:rPr lang="pl-PL" sz="2000" dirty="0" smtClean="0"/>
              <a:t>Personal </a:t>
            </a:r>
            <a:r>
              <a:rPr lang="pl-PL" sz="2000" dirty="0" err="1" smtClean="0"/>
              <a:t>financial</a:t>
            </a:r>
            <a:r>
              <a:rPr lang="pl-PL" sz="2000" dirty="0" smtClean="0"/>
              <a:t> </a:t>
            </a:r>
            <a:r>
              <a:rPr lang="pl-PL" sz="2000" dirty="0" err="1" smtClean="0"/>
              <a:t>gains</a:t>
            </a:r>
            <a:r>
              <a:rPr lang="pl-PL" sz="2000" dirty="0" smtClean="0"/>
              <a:t> for the „</a:t>
            </a:r>
            <a:r>
              <a:rPr lang="pl-PL" sz="2000" dirty="0" err="1" smtClean="0"/>
              <a:t>political</a:t>
            </a:r>
            <a:r>
              <a:rPr lang="pl-PL" sz="2000" dirty="0" smtClean="0"/>
              <a:t> family”</a:t>
            </a:r>
          </a:p>
          <a:p>
            <a:pPr lvl="1" fontAlgn="ctr"/>
            <a:r>
              <a:rPr lang="pl-PL" sz="2000" dirty="0" err="1" smtClean="0"/>
              <a:t>Securing</a:t>
            </a:r>
            <a:r>
              <a:rPr lang="pl-PL" sz="2000" dirty="0" smtClean="0"/>
              <a:t> </a:t>
            </a:r>
            <a:r>
              <a:rPr lang="pl-PL" sz="2000" dirty="0" err="1" smtClean="0"/>
              <a:t>political</a:t>
            </a:r>
            <a:r>
              <a:rPr lang="pl-PL" sz="2000" dirty="0" smtClean="0"/>
              <a:t> </a:t>
            </a:r>
            <a:r>
              <a:rPr lang="pl-PL" sz="2000" dirty="0" err="1" smtClean="0"/>
              <a:t>power</a:t>
            </a:r>
            <a:r>
              <a:rPr lang="pl-PL" sz="2000" dirty="0" smtClean="0"/>
              <a:t> </a:t>
            </a:r>
            <a:r>
              <a:rPr lang="pl-PL" sz="2000" dirty="0" err="1" smtClean="0"/>
              <a:t>through</a:t>
            </a:r>
            <a:r>
              <a:rPr lang="pl-PL" sz="2000" dirty="0" smtClean="0"/>
              <a:t> </a:t>
            </a:r>
            <a:r>
              <a:rPr lang="pl-PL" sz="2000" dirty="0" err="1" smtClean="0"/>
              <a:t>undue</a:t>
            </a:r>
            <a:r>
              <a:rPr lang="pl-PL" sz="2000" dirty="0" smtClean="0"/>
              <a:t> </a:t>
            </a:r>
            <a:r>
              <a:rPr lang="pl-PL" sz="2000" dirty="0" err="1" smtClean="0"/>
              <a:t>advantage</a:t>
            </a:r>
            <a:r>
              <a:rPr lang="pl-PL" sz="2000" dirty="0" smtClean="0"/>
              <a:t> </a:t>
            </a:r>
            <a:r>
              <a:rPr lang="pl-PL" sz="2000" dirty="0" err="1" smtClean="0"/>
              <a:t>over</a:t>
            </a:r>
            <a:r>
              <a:rPr lang="pl-PL" sz="2000" dirty="0" smtClean="0"/>
              <a:t> </a:t>
            </a:r>
            <a:r>
              <a:rPr lang="pl-PL" sz="2000" dirty="0" err="1" smtClean="0"/>
              <a:t>opposition</a:t>
            </a:r>
            <a:r>
              <a:rPr lang="pl-PL" sz="2000" dirty="0" smtClean="0"/>
              <a:t> – </a:t>
            </a:r>
            <a:r>
              <a:rPr lang="pl-PL" sz="2000" dirty="0" err="1" smtClean="0"/>
              <a:t>state</a:t>
            </a:r>
            <a:r>
              <a:rPr lang="pl-PL" sz="2000" dirty="0" smtClean="0"/>
              <a:t> </a:t>
            </a:r>
            <a:r>
              <a:rPr lang="pl-PL" sz="2000" dirty="0" err="1" smtClean="0"/>
              <a:t>capture</a:t>
            </a:r>
            <a:endParaRPr lang="pl-PL" sz="2000" dirty="0" smtClean="0"/>
          </a:p>
          <a:p>
            <a:pPr fontAlgn="ctr"/>
            <a:r>
              <a:rPr lang="pl-PL" sz="2400" dirty="0" err="1" smtClean="0"/>
              <a:t>Overtake</a:t>
            </a:r>
            <a:r>
              <a:rPr lang="pl-PL" sz="2400" dirty="0" smtClean="0"/>
              <a:t> of </a:t>
            </a:r>
            <a:r>
              <a:rPr lang="pl-PL" sz="2400" dirty="0" err="1" smtClean="0"/>
              <a:t>private</a:t>
            </a:r>
            <a:r>
              <a:rPr lang="pl-PL" sz="2400" dirty="0" smtClean="0"/>
              <a:t> media in order to </a:t>
            </a:r>
            <a:r>
              <a:rPr lang="pl-PL" sz="2400" dirty="0" err="1" smtClean="0"/>
              <a:t>silence</a:t>
            </a:r>
            <a:r>
              <a:rPr lang="pl-PL" sz="2400" dirty="0" smtClean="0"/>
              <a:t> </a:t>
            </a:r>
            <a:r>
              <a:rPr lang="pl-PL" sz="2400" dirty="0" err="1" smtClean="0"/>
              <a:t>opposition</a:t>
            </a:r>
            <a:r>
              <a:rPr lang="pl-PL" sz="2400" dirty="0" smtClean="0"/>
              <a:t> and transfer </a:t>
            </a:r>
            <a:r>
              <a:rPr lang="pl-PL" sz="2400" dirty="0" err="1" smtClean="0"/>
              <a:t>funds</a:t>
            </a:r>
            <a:r>
              <a:rPr lang="pl-PL" sz="2400" dirty="0" smtClean="0"/>
              <a:t> </a:t>
            </a:r>
            <a:r>
              <a:rPr lang="pl-PL" sz="2400" dirty="0" err="1" smtClean="0"/>
              <a:t>through</a:t>
            </a:r>
            <a:r>
              <a:rPr lang="pl-PL" sz="2400" dirty="0" smtClean="0"/>
              <a:t> </a:t>
            </a:r>
            <a:r>
              <a:rPr lang="pl-PL" sz="2400" dirty="0" err="1" smtClean="0"/>
              <a:t>state-paid</a:t>
            </a:r>
            <a:r>
              <a:rPr lang="pl-PL" sz="2400" dirty="0" smtClean="0"/>
              <a:t> </a:t>
            </a:r>
            <a:r>
              <a:rPr lang="pl-PL" sz="2400" dirty="0" err="1" smtClean="0"/>
              <a:t>commercials</a:t>
            </a:r>
            <a:endParaRPr lang="pl-PL" sz="2400" dirty="0" smtClean="0"/>
          </a:p>
          <a:p>
            <a:pPr lvl="1" fontAlgn="ctr"/>
            <a:r>
              <a:rPr lang="pl-PL" sz="2000" dirty="0" err="1" smtClean="0"/>
              <a:t>Buying</a:t>
            </a:r>
            <a:r>
              <a:rPr lang="pl-PL" sz="2000" dirty="0" smtClean="0"/>
              <a:t> </a:t>
            </a:r>
            <a:r>
              <a:rPr lang="pl-PL" sz="2000" dirty="0" err="1" smtClean="0"/>
              <a:t>them</a:t>
            </a:r>
            <a:r>
              <a:rPr lang="pl-PL" sz="2000" dirty="0" smtClean="0"/>
              <a:t> out (with the </a:t>
            </a:r>
            <a:r>
              <a:rPr lang="pl-PL" sz="2000" dirty="0" err="1" smtClean="0"/>
              <a:t>use</a:t>
            </a:r>
            <a:r>
              <a:rPr lang="pl-PL" sz="2000" dirty="0" smtClean="0"/>
              <a:t> of </a:t>
            </a:r>
            <a:r>
              <a:rPr lang="pl-PL" sz="2000" dirty="0" err="1" smtClean="0"/>
              <a:t>state</a:t>
            </a:r>
            <a:r>
              <a:rPr lang="pl-PL" sz="2000" dirty="0" smtClean="0"/>
              <a:t> </a:t>
            </a:r>
            <a:r>
              <a:rPr lang="pl-PL" sz="2000" dirty="0" err="1" smtClean="0"/>
              <a:t>funds</a:t>
            </a:r>
            <a:r>
              <a:rPr lang="pl-PL" sz="2000" dirty="0" smtClean="0"/>
              <a:t>)</a:t>
            </a:r>
          </a:p>
          <a:p>
            <a:pPr lvl="1" fontAlgn="ctr"/>
            <a:r>
              <a:rPr lang="pl-PL" sz="2000" dirty="0" err="1" smtClean="0"/>
              <a:t>Shutting</a:t>
            </a:r>
            <a:r>
              <a:rPr lang="pl-PL" sz="2000" dirty="0" smtClean="0"/>
              <a:t> </a:t>
            </a:r>
            <a:r>
              <a:rPr lang="pl-PL" sz="2000" dirty="0" err="1" smtClean="0"/>
              <a:t>them</a:t>
            </a:r>
            <a:r>
              <a:rPr lang="pl-PL" sz="2000" dirty="0" smtClean="0"/>
              <a:t> down </a:t>
            </a:r>
            <a:r>
              <a:rPr lang="pl-PL" sz="2000" dirty="0" err="1" smtClean="0"/>
              <a:t>through</a:t>
            </a:r>
            <a:r>
              <a:rPr lang="pl-PL" sz="2000" dirty="0" smtClean="0"/>
              <a:t> </a:t>
            </a:r>
            <a:r>
              <a:rPr lang="pl-PL" sz="2000" dirty="0" err="1" smtClean="0"/>
              <a:t>legal</a:t>
            </a:r>
            <a:r>
              <a:rPr lang="pl-PL" sz="2000" dirty="0" smtClean="0"/>
              <a:t> </a:t>
            </a:r>
            <a:r>
              <a:rPr lang="pl-PL" sz="2000" dirty="0" err="1" smtClean="0"/>
              <a:t>or</a:t>
            </a:r>
            <a:r>
              <a:rPr lang="pl-PL" sz="2000" dirty="0" smtClean="0"/>
              <a:t> market </a:t>
            </a:r>
            <a:r>
              <a:rPr lang="pl-PL" sz="2000" dirty="0" err="1" smtClean="0"/>
              <a:t>pressure</a:t>
            </a:r>
            <a:endParaRPr lang="pl-PL" sz="2000" dirty="0" smtClean="0"/>
          </a:p>
          <a:p>
            <a:pPr fontAlgn="ctr"/>
            <a:endParaRPr lang="pl-PL" sz="2400" dirty="0" smtClean="0"/>
          </a:p>
          <a:p>
            <a:pPr marL="0" indent="0" fontAlgn="ctr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435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General </a:t>
            </a:r>
            <a:r>
              <a:rPr lang="pl-PL" sz="3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conclusions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924944"/>
            <a:ext cx="57606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1308954" y="1107602"/>
            <a:ext cx="7144550" cy="5489750"/>
          </a:xfrm>
        </p:spPr>
        <p:txBody>
          <a:bodyPr/>
          <a:lstStyle/>
          <a:p>
            <a:pPr fontAlgn="ctr"/>
            <a:r>
              <a:rPr lang="pl-PL" sz="2400" dirty="0" smtClean="0"/>
              <a:t>A role of the small, </a:t>
            </a:r>
            <a:r>
              <a:rPr lang="pl-PL" sz="2400" dirty="0" err="1" smtClean="0"/>
              <a:t>radical</a:t>
            </a:r>
            <a:r>
              <a:rPr lang="pl-PL" sz="2400" dirty="0" smtClean="0"/>
              <a:t> party – </a:t>
            </a:r>
            <a:r>
              <a:rPr lang="pl-PL" sz="2400" dirty="0" err="1" smtClean="0"/>
              <a:t>such</a:t>
            </a:r>
            <a:r>
              <a:rPr lang="pl-PL" sz="2400" dirty="0" smtClean="0"/>
              <a:t> as </a:t>
            </a:r>
            <a:r>
              <a:rPr lang="pl-PL" sz="2400" dirty="0" err="1" smtClean="0"/>
              <a:t>Jobbik</a:t>
            </a:r>
            <a:r>
              <a:rPr lang="pl-PL" sz="2400" dirty="0" smtClean="0"/>
              <a:t> </a:t>
            </a:r>
            <a:r>
              <a:rPr lang="pl-PL" sz="2400" dirty="0" err="1" smtClean="0"/>
              <a:t>or</a:t>
            </a:r>
            <a:r>
              <a:rPr lang="pl-PL" sz="2400" dirty="0" smtClean="0"/>
              <a:t> MHP – to </a:t>
            </a:r>
            <a:r>
              <a:rPr lang="pl-PL" sz="2400" dirty="0" err="1" smtClean="0"/>
              <a:t>prevent</a:t>
            </a:r>
            <a:r>
              <a:rPr lang="pl-PL" sz="2400" dirty="0" smtClean="0"/>
              <a:t> </a:t>
            </a:r>
            <a:r>
              <a:rPr lang="pl-PL" sz="2400" dirty="0" err="1" smtClean="0"/>
              <a:t>opposition</a:t>
            </a:r>
            <a:r>
              <a:rPr lang="pl-PL" sz="2400" dirty="0" smtClean="0"/>
              <a:t> from </a:t>
            </a:r>
            <a:r>
              <a:rPr lang="pl-PL" sz="2400" dirty="0" err="1" smtClean="0"/>
              <a:t>constructing</a:t>
            </a:r>
            <a:r>
              <a:rPr lang="pl-PL" sz="2400" dirty="0" smtClean="0"/>
              <a:t> a united, </a:t>
            </a:r>
            <a:r>
              <a:rPr lang="pl-PL" sz="2400" dirty="0" err="1" smtClean="0"/>
              <a:t>democratic</a:t>
            </a:r>
            <a:r>
              <a:rPr lang="pl-PL" sz="2400" dirty="0" smtClean="0"/>
              <a:t> front </a:t>
            </a:r>
            <a:r>
              <a:rPr lang="pl-PL" sz="2400" dirty="0" err="1" smtClean="0"/>
              <a:t>against</a:t>
            </a:r>
            <a:r>
              <a:rPr lang="pl-PL" sz="2400" dirty="0" smtClean="0"/>
              <a:t> the </a:t>
            </a:r>
            <a:r>
              <a:rPr lang="pl-PL" sz="2400" dirty="0" err="1" smtClean="0"/>
              <a:t>incumbent</a:t>
            </a:r>
            <a:endParaRPr lang="pl-PL" sz="2400" dirty="0" smtClean="0"/>
          </a:p>
          <a:p>
            <a:pPr lvl="1" fontAlgn="ctr"/>
            <a:r>
              <a:rPr lang="pl-PL" sz="2000" dirty="0" smtClean="0"/>
              <a:t>In </a:t>
            </a:r>
            <a:r>
              <a:rPr lang="pl-PL" sz="2000" dirty="0" err="1" smtClean="0"/>
              <a:t>Hungary</a:t>
            </a:r>
            <a:r>
              <a:rPr lang="pl-PL" sz="2000" dirty="0" smtClean="0"/>
              <a:t>, </a:t>
            </a:r>
            <a:r>
              <a:rPr lang="pl-PL" sz="2000" dirty="0" err="1" smtClean="0"/>
              <a:t>Jobbik</a:t>
            </a:r>
            <a:r>
              <a:rPr lang="pl-PL" sz="2000" dirty="0" smtClean="0"/>
              <a:t> </a:t>
            </a:r>
            <a:r>
              <a:rPr lang="pl-PL" sz="2000" dirty="0" err="1" smtClean="0"/>
              <a:t>turned</a:t>
            </a:r>
            <a:r>
              <a:rPr lang="pl-PL" sz="2000" dirty="0" smtClean="0"/>
              <a:t> to the </a:t>
            </a:r>
            <a:r>
              <a:rPr lang="pl-PL" sz="2000" dirty="0" err="1" smtClean="0"/>
              <a:t>centre</a:t>
            </a:r>
            <a:r>
              <a:rPr lang="pl-PL" sz="2000" dirty="0" smtClean="0"/>
              <a:t> and </a:t>
            </a:r>
            <a:r>
              <a:rPr lang="pl-PL" sz="2000" dirty="0" err="1" smtClean="0"/>
              <a:t>formed</a:t>
            </a:r>
            <a:r>
              <a:rPr lang="pl-PL" sz="2000" dirty="0" smtClean="0"/>
              <a:t> </a:t>
            </a:r>
            <a:r>
              <a:rPr lang="pl-PL" sz="2000" dirty="0" err="1" smtClean="0"/>
              <a:t>coalition</a:t>
            </a:r>
            <a:r>
              <a:rPr lang="pl-PL" sz="2000" dirty="0" smtClean="0"/>
              <a:t> with </a:t>
            </a:r>
            <a:r>
              <a:rPr lang="pl-PL" sz="2000" dirty="0" err="1" smtClean="0"/>
              <a:t>other</a:t>
            </a:r>
            <a:r>
              <a:rPr lang="pl-PL" sz="2000" dirty="0" smtClean="0"/>
              <a:t> </a:t>
            </a:r>
            <a:r>
              <a:rPr lang="pl-PL" sz="2000" dirty="0" err="1" smtClean="0"/>
              <a:t>parties</a:t>
            </a:r>
            <a:r>
              <a:rPr lang="pl-PL" sz="2000" dirty="0" smtClean="0"/>
              <a:t> in 2019 </a:t>
            </a:r>
            <a:r>
              <a:rPr lang="pl-PL" sz="2000" dirty="0" err="1" smtClean="0"/>
              <a:t>local</a:t>
            </a:r>
            <a:r>
              <a:rPr lang="pl-PL" sz="2000" dirty="0" smtClean="0"/>
              <a:t> </a:t>
            </a:r>
            <a:r>
              <a:rPr lang="pl-PL" sz="2000" dirty="0" err="1" smtClean="0"/>
              <a:t>elections</a:t>
            </a:r>
            <a:endParaRPr lang="pl-PL" sz="2000" dirty="0"/>
          </a:p>
          <a:p>
            <a:pPr fontAlgn="ctr"/>
            <a:r>
              <a:rPr lang="pl-PL" sz="2400" dirty="0" err="1" smtClean="0"/>
              <a:t>Securitization</a:t>
            </a:r>
            <a:r>
              <a:rPr lang="pl-PL" sz="2400" dirty="0" smtClean="0"/>
              <a:t> and </a:t>
            </a:r>
            <a:r>
              <a:rPr lang="pl-PL" sz="2400" dirty="0" err="1" smtClean="0"/>
              <a:t>populist</a:t>
            </a:r>
            <a:r>
              <a:rPr lang="pl-PL" sz="2400" dirty="0" smtClean="0"/>
              <a:t> </a:t>
            </a:r>
            <a:r>
              <a:rPr lang="pl-PL" sz="2400" dirty="0" err="1" smtClean="0"/>
              <a:t>discourses</a:t>
            </a:r>
            <a:r>
              <a:rPr lang="pl-PL" sz="2400" dirty="0" smtClean="0"/>
              <a:t>, </a:t>
            </a:r>
            <a:r>
              <a:rPr lang="pl-PL" sz="2400" dirty="0" err="1" smtClean="0"/>
              <a:t>constantly</a:t>
            </a:r>
            <a:r>
              <a:rPr lang="pl-PL" sz="2400" dirty="0" smtClean="0"/>
              <a:t> </a:t>
            </a:r>
            <a:r>
              <a:rPr lang="pl-PL" sz="2400" dirty="0" err="1" smtClean="0"/>
              <a:t>stressing</a:t>
            </a:r>
            <a:r>
              <a:rPr lang="pl-PL" sz="2400" dirty="0" smtClean="0"/>
              <a:t> the </a:t>
            </a:r>
            <a:r>
              <a:rPr lang="pl-PL" sz="2400" dirty="0" err="1" smtClean="0"/>
              <a:t>urge</a:t>
            </a:r>
            <a:r>
              <a:rPr lang="pl-PL" sz="2400" dirty="0" smtClean="0"/>
              <a:t> of „</a:t>
            </a:r>
            <a:r>
              <a:rPr lang="pl-PL" sz="2400" dirty="0" err="1" smtClean="0"/>
              <a:t>state</a:t>
            </a:r>
            <a:r>
              <a:rPr lang="pl-PL" sz="2400" dirty="0" smtClean="0"/>
              <a:t> of </a:t>
            </a:r>
            <a:r>
              <a:rPr lang="pl-PL" sz="2400" dirty="0" err="1" smtClean="0"/>
              <a:t>emergency</a:t>
            </a:r>
            <a:r>
              <a:rPr lang="pl-PL" sz="2400" dirty="0" smtClean="0"/>
              <a:t>” </a:t>
            </a:r>
            <a:r>
              <a:rPr lang="pl-PL" sz="2400" dirty="0" err="1" smtClean="0"/>
              <a:t>politics</a:t>
            </a:r>
            <a:endParaRPr lang="pl-PL" sz="2400" dirty="0"/>
          </a:p>
          <a:p>
            <a:pPr fontAlgn="ctr"/>
            <a:r>
              <a:rPr lang="pl-PL" sz="2400" dirty="0" smtClean="0"/>
              <a:t>Attack on </a:t>
            </a:r>
            <a:r>
              <a:rPr lang="pl-PL" sz="2400" dirty="0" err="1" smtClean="0"/>
              <a:t>NGOs</a:t>
            </a:r>
            <a:r>
              <a:rPr lang="pl-PL" sz="2400" dirty="0" smtClean="0"/>
              <a:t> </a:t>
            </a:r>
          </a:p>
          <a:p>
            <a:pPr lvl="1" fontAlgn="ctr"/>
            <a:r>
              <a:rPr lang="pl-PL" sz="2000" dirty="0" err="1" smtClean="0"/>
              <a:t>Legally</a:t>
            </a:r>
            <a:r>
              <a:rPr lang="pl-PL" sz="2000" dirty="0" smtClean="0"/>
              <a:t> controlling </a:t>
            </a:r>
            <a:r>
              <a:rPr lang="pl-PL" sz="2000" dirty="0" err="1" smtClean="0"/>
              <a:t>their</a:t>
            </a:r>
            <a:r>
              <a:rPr lang="pl-PL" sz="2000" dirty="0" smtClean="0"/>
              <a:t> </a:t>
            </a:r>
            <a:r>
              <a:rPr lang="pl-PL" sz="2000" dirty="0" err="1" smtClean="0"/>
              <a:t>finances</a:t>
            </a:r>
            <a:r>
              <a:rPr lang="pl-PL" sz="2000" dirty="0" smtClean="0"/>
              <a:t> </a:t>
            </a:r>
            <a:r>
              <a:rPr lang="pl-PL" sz="2000" dirty="0" err="1" smtClean="0"/>
              <a:t>or</a:t>
            </a:r>
            <a:r>
              <a:rPr lang="pl-PL" sz="2000" dirty="0" smtClean="0"/>
              <a:t> </a:t>
            </a:r>
            <a:r>
              <a:rPr lang="pl-PL" sz="2000" dirty="0" err="1" smtClean="0"/>
              <a:t>activities</a:t>
            </a:r>
            <a:endParaRPr lang="pl-PL" sz="2000" dirty="0"/>
          </a:p>
          <a:p>
            <a:pPr lvl="1" fontAlgn="ctr"/>
            <a:r>
              <a:rPr lang="pl-PL" sz="2000" dirty="0" err="1" smtClean="0"/>
              <a:t>Orchestrating</a:t>
            </a:r>
            <a:r>
              <a:rPr lang="pl-PL" sz="2000" dirty="0" smtClean="0"/>
              <a:t> a party-</a:t>
            </a:r>
            <a:r>
              <a:rPr lang="pl-PL" sz="2000" dirty="0" err="1" smtClean="0"/>
              <a:t>dependant</a:t>
            </a:r>
            <a:r>
              <a:rPr lang="pl-PL" sz="2000" dirty="0" smtClean="0"/>
              <a:t>, pro-</a:t>
            </a:r>
            <a:r>
              <a:rPr lang="pl-PL" sz="2000" dirty="0" err="1" smtClean="0"/>
              <a:t>government</a:t>
            </a:r>
            <a:r>
              <a:rPr lang="pl-PL" sz="2000" dirty="0" smtClean="0"/>
              <a:t> „</a:t>
            </a:r>
            <a:r>
              <a:rPr lang="pl-PL" sz="2000" dirty="0" err="1" smtClean="0"/>
              <a:t>NGOs</a:t>
            </a:r>
            <a:r>
              <a:rPr lang="pl-PL" sz="2000" dirty="0" smtClean="0"/>
              <a:t>”</a:t>
            </a:r>
          </a:p>
          <a:p>
            <a:pPr lvl="1" fontAlgn="ctr"/>
            <a:r>
              <a:rPr lang="pl-PL" sz="2000" dirty="0" err="1"/>
              <a:t>T</a:t>
            </a:r>
            <a:r>
              <a:rPr lang="pl-PL" sz="2000" dirty="0" err="1" smtClean="0"/>
              <a:t>urning</a:t>
            </a:r>
            <a:r>
              <a:rPr lang="pl-PL" sz="2000" dirty="0" smtClean="0"/>
              <a:t> </a:t>
            </a:r>
            <a:r>
              <a:rPr lang="pl-PL" sz="2000" dirty="0" err="1" smtClean="0"/>
              <a:t>them</a:t>
            </a:r>
            <a:r>
              <a:rPr lang="pl-PL" sz="2000" dirty="0" smtClean="0"/>
              <a:t> </a:t>
            </a:r>
            <a:r>
              <a:rPr lang="pl-PL" sz="2000" dirty="0" err="1" smtClean="0"/>
              <a:t>into</a:t>
            </a:r>
            <a:r>
              <a:rPr lang="pl-PL" sz="2000" dirty="0" smtClean="0"/>
              <a:t> </a:t>
            </a:r>
            <a:r>
              <a:rPr lang="pl-PL" sz="2000" dirty="0" err="1" smtClean="0"/>
              <a:t>internal</a:t>
            </a:r>
            <a:r>
              <a:rPr lang="pl-PL" sz="2000" dirty="0" smtClean="0"/>
              <a:t> </a:t>
            </a:r>
            <a:r>
              <a:rPr lang="pl-PL" sz="2000" dirty="0" err="1" smtClean="0"/>
              <a:t>or</a:t>
            </a:r>
            <a:r>
              <a:rPr lang="pl-PL" sz="2000" dirty="0" smtClean="0"/>
              <a:t> </a:t>
            </a:r>
            <a:r>
              <a:rPr lang="pl-PL" sz="2000" dirty="0" err="1" smtClean="0"/>
              <a:t>external</a:t>
            </a:r>
            <a:r>
              <a:rPr lang="pl-PL" sz="2000" dirty="0" smtClean="0"/>
              <a:t> </a:t>
            </a:r>
            <a:r>
              <a:rPr lang="pl-PL" sz="2000" dirty="0" err="1" smtClean="0"/>
              <a:t>enemies</a:t>
            </a:r>
            <a:r>
              <a:rPr lang="pl-PL" sz="2000" dirty="0" smtClean="0"/>
              <a:t> in order to </a:t>
            </a:r>
            <a:r>
              <a:rPr lang="pl-PL" sz="2000" dirty="0" err="1" smtClean="0"/>
              <a:t>achieve</a:t>
            </a:r>
            <a:r>
              <a:rPr lang="pl-PL" sz="2000" dirty="0" smtClean="0"/>
              <a:t> </a:t>
            </a:r>
            <a:r>
              <a:rPr lang="pl-PL" sz="2000" dirty="0" err="1" smtClean="0"/>
              <a:t>populist</a:t>
            </a:r>
            <a:r>
              <a:rPr lang="pl-PL" sz="2000" dirty="0" smtClean="0"/>
              <a:t> </a:t>
            </a:r>
            <a:r>
              <a:rPr lang="pl-PL" sz="2000" dirty="0" err="1" smtClean="0"/>
              <a:t>mobilization</a:t>
            </a:r>
            <a:r>
              <a:rPr lang="pl-PL" sz="2000" dirty="0" smtClean="0"/>
              <a:t> of </a:t>
            </a:r>
            <a:r>
              <a:rPr lang="pl-PL" sz="2000" dirty="0" err="1" smtClean="0"/>
              <a:t>supporters</a:t>
            </a:r>
            <a:endParaRPr lang="pl-PL" sz="2000" dirty="0" smtClean="0"/>
          </a:p>
          <a:p>
            <a:pPr lvl="1" fontAlgn="ct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3813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General </a:t>
            </a:r>
            <a:r>
              <a:rPr lang="pl-PL" sz="3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conclusions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924944"/>
            <a:ext cx="57606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1308954" y="1107602"/>
            <a:ext cx="7144550" cy="5489750"/>
          </a:xfrm>
        </p:spPr>
        <p:txBody>
          <a:bodyPr/>
          <a:lstStyle/>
          <a:p>
            <a:pPr fontAlgn="ctr"/>
            <a:r>
              <a:rPr lang="pl-PL" sz="2400" dirty="0" err="1"/>
              <a:t>Autocratic</a:t>
            </a:r>
            <a:r>
              <a:rPr lang="pl-PL" sz="2400" dirty="0"/>
              <a:t> </a:t>
            </a:r>
            <a:r>
              <a:rPr lang="pl-PL" sz="2400" dirty="0" err="1"/>
              <a:t>state</a:t>
            </a:r>
            <a:r>
              <a:rPr lang="pl-PL" sz="2400" dirty="0"/>
              <a:t> </a:t>
            </a:r>
            <a:r>
              <a:rPr lang="pl-PL" sz="2400" dirty="0" err="1"/>
              <a:t>structure</a:t>
            </a:r>
            <a:r>
              <a:rPr lang="pl-PL" sz="2400" dirty="0"/>
              <a:t> </a:t>
            </a:r>
            <a:r>
              <a:rPr lang="pl-PL" sz="2400" dirty="0" err="1"/>
              <a:t>mirrors</a:t>
            </a:r>
            <a:r>
              <a:rPr lang="pl-PL" sz="2400" dirty="0"/>
              <a:t> </a:t>
            </a:r>
            <a:r>
              <a:rPr lang="pl-PL" sz="2400" dirty="0" err="1" smtClean="0"/>
              <a:t>internal</a:t>
            </a:r>
            <a:r>
              <a:rPr lang="pl-PL" sz="2400" dirty="0"/>
              <a:t>, </a:t>
            </a:r>
            <a:r>
              <a:rPr lang="pl-PL" sz="2400" dirty="0" err="1"/>
              <a:t>autocratic</a:t>
            </a:r>
            <a:r>
              <a:rPr lang="pl-PL" sz="2400" dirty="0"/>
              <a:t> </a:t>
            </a:r>
            <a:r>
              <a:rPr lang="pl-PL" sz="2400" dirty="0" err="1"/>
              <a:t>structure</a:t>
            </a:r>
            <a:r>
              <a:rPr lang="pl-PL" sz="2400" dirty="0"/>
              <a:t> of the </a:t>
            </a:r>
            <a:r>
              <a:rPr lang="pl-PL" sz="2400" dirty="0" smtClean="0"/>
              <a:t>party</a:t>
            </a:r>
          </a:p>
          <a:p>
            <a:pPr lvl="1" fontAlgn="ctr"/>
            <a:r>
              <a:rPr lang="pl-PL" sz="2000" dirty="0" smtClean="0"/>
              <a:t>Party leader </a:t>
            </a:r>
            <a:r>
              <a:rPr lang="pl-PL" sz="2000" dirty="0" err="1" smtClean="0"/>
              <a:t>exerts</a:t>
            </a:r>
            <a:r>
              <a:rPr lang="pl-PL" sz="2000" dirty="0" smtClean="0"/>
              <a:t> </a:t>
            </a:r>
            <a:r>
              <a:rPr lang="pl-PL" sz="2000" dirty="0" err="1" smtClean="0"/>
              <a:t>his</a:t>
            </a:r>
            <a:r>
              <a:rPr lang="pl-PL" sz="2000" dirty="0" smtClean="0"/>
              <a:t> </a:t>
            </a:r>
            <a:r>
              <a:rPr lang="pl-PL" sz="2000" dirty="0" err="1" smtClean="0"/>
              <a:t>power</a:t>
            </a:r>
            <a:r>
              <a:rPr lang="pl-PL" sz="2000" dirty="0" smtClean="0"/>
              <a:t> </a:t>
            </a:r>
            <a:r>
              <a:rPr lang="pl-PL" sz="2000" dirty="0" err="1" smtClean="0"/>
              <a:t>over</a:t>
            </a:r>
            <a:r>
              <a:rPr lang="pl-PL" sz="2000" dirty="0" smtClean="0"/>
              <a:t> </a:t>
            </a:r>
            <a:r>
              <a:rPr lang="pl-PL" sz="2000" dirty="0" err="1" smtClean="0"/>
              <a:t>all</a:t>
            </a:r>
            <a:r>
              <a:rPr lang="pl-PL" sz="2000" dirty="0" smtClean="0"/>
              <a:t> </a:t>
            </a:r>
            <a:r>
              <a:rPr lang="pl-PL" sz="2000" dirty="0" err="1" smtClean="0"/>
              <a:t>branches</a:t>
            </a:r>
            <a:r>
              <a:rPr lang="pl-PL" sz="2000" dirty="0" smtClean="0"/>
              <a:t> of </a:t>
            </a:r>
            <a:r>
              <a:rPr lang="pl-PL" sz="2000" dirty="0" err="1" smtClean="0"/>
              <a:t>government</a:t>
            </a:r>
            <a:r>
              <a:rPr lang="pl-PL" sz="2000" dirty="0" smtClean="0"/>
              <a:t>, </a:t>
            </a:r>
            <a:r>
              <a:rPr lang="pl-PL" sz="2000" dirty="0" err="1" smtClean="0"/>
              <a:t>either</a:t>
            </a:r>
            <a:r>
              <a:rPr lang="pl-PL" sz="2000" dirty="0" smtClean="0"/>
              <a:t> </a:t>
            </a:r>
            <a:r>
              <a:rPr lang="pl-PL" sz="2000" dirty="0" err="1" smtClean="0"/>
              <a:t>personally</a:t>
            </a:r>
            <a:r>
              <a:rPr lang="pl-PL" sz="2000" dirty="0" smtClean="0"/>
              <a:t> </a:t>
            </a:r>
            <a:r>
              <a:rPr lang="pl-PL" sz="2000" dirty="0" err="1" smtClean="0"/>
              <a:t>or</a:t>
            </a:r>
            <a:r>
              <a:rPr lang="pl-PL" sz="2000" dirty="0" smtClean="0"/>
              <a:t> </a:t>
            </a:r>
            <a:r>
              <a:rPr lang="pl-PL" sz="2000" dirty="0" err="1" smtClean="0"/>
              <a:t>through</a:t>
            </a:r>
            <a:r>
              <a:rPr lang="pl-PL" sz="2000" dirty="0" smtClean="0"/>
              <a:t> party </a:t>
            </a:r>
            <a:r>
              <a:rPr lang="pl-PL" sz="2000" dirty="0" err="1" smtClean="0"/>
              <a:t>members</a:t>
            </a:r>
            <a:r>
              <a:rPr lang="pl-PL" sz="2000" dirty="0" smtClean="0"/>
              <a:t> </a:t>
            </a:r>
            <a:r>
              <a:rPr lang="pl-PL" sz="2000" dirty="0" err="1" smtClean="0"/>
              <a:t>or</a:t>
            </a:r>
            <a:r>
              <a:rPr lang="pl-PL" sz="2000" dirty="0" smtClean="0"/>
              <a:t> </a:t>
            </a:r>
            <a:r>
              <a:rPr lang="pl-PL" sz="2000" dirty="0" err="1" smtClean="0"/>
              <a:t>loyalists</a:t>
            </a:r>
            <a:endParaRPr lang="pl-PL" sz="2000" dirty="0"/>
          </a:p>
          <a:p>
            <a:pPr fontAlgn="ctr"/>
            <a:r>
              <a:rPr lang="pl-PL" sz="2400" dirty="0"/>
              <a:t>Role of </a:t>
            </a:r>
            <a:r>
              <a:rPr lang="pl-PL" sz="2400" dirty="0" err="1"/>
              <a:t>external</a:t>
            </a:r>
            <a:r>
              <a:rPr lang="pl-PL" sz="2400" dirty="0"/>
              <a:t> </a:t>
            </a:r>
            <a:r>
              <a:rPr lang="pl-PL" sz="2400" dirty="0" err="1"/>
              <a:t>institutions</a:t>
            </a:r>
            <a:r>
              <a:rPr lang="pl-PL" sz="2400" dirty="0"/>
              <a:t> – EU </a:t>
            </a:r>
            <a:r>
              <a:rPr lang="pl-PL" sz="2400" dirty="0" err="1"/>
              <a:t>or</a:t>
            </a:r>
            <a:r>
              <a:rPr lang="pl-PL" sz="2400" dirty="0"/>
              <a:t> IMF show </a:t>
            </a:r>
            <a:r>
              <a:rPr lang="pl-PL" sz="2400" dirty="0" err="1"/>
              <a:t>weakness</a:t>
            </a:r>
            <a:r>
              <a:rPr lang="pl-PL" sz="2400" dirty="0"/>
              <a:t> to influence </a:t>
            </a:r>
            <a:r>
              <a:rPr lang="pl-PL" sz="2400" dirty="0" err="1"/>
              <a:t>democratic</a:t>
            </a:r>
            <a:r>
              <a:rPr lang="pl-PL" sz="2400" dirty="0"/>
              <a:t> </a:t>
            </a:r>
            <a:r>
              <a:rPr lang="pl-PL" sz="2400" dirty="0" err="1"/>
              <a:t>structures</a:t>
            </a:r>
            <a:r>
              <a:rPr lang="pl-PL" sz="2400" dirty="0"/>
              <a:t> as </a:t>
            </a:r>
            <a:r>
              <a:rPr lang="pl-PL" sz="2400" dirty="0" err="1"/>
              <a:t>long</a:t>
            </a:r>
            <a:r>
              <a:rPr lang="pl-PL" sz="2400" dirty="0"/>
              <a:t> as the </a:t>
            </a:r>
            <a:r>
              <a:rPr lang="pl-PL" sz="2400" dirty="0" err="1"/>
              <a:t>economic</a:t>
            </a:r>
            <a:r>
              <a:rPr lang="pl-PL" sz="2400" dirty="0"/>
              <a:t> </a:t>
            </a:r>
            <a:r>
              <a:rPr lang="pl-PL" sz="2400" dirty="0" err="1"/>
              <a:t>stability</a:t>
            </a:r>
            <a:r>
              <a:rPr lang="pl-PL" sz="2400" dirty="0"/>
              <a:t> of </a:t>
            </a:r>
            <a:r>
              <a:rPr lang="pl-PL" sz="2400" dirty="0" err="1"/>
              <a:t>investments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 smtClean="0"/>
              <a:t>ensured</a:t>
            </a:r>
            <a:endParaRPr lang="pl-PL" sz="2400" dirty="0" smtClean="0"/>
          </a:p>
          <a:p>
            <a:pPr lvl="1" fontAlgn="ctr"/>
            <a:r>
              <a:rPr lang="pl-PL" sz="2000" dirty="0" smtClean="0"/>
              <a:t>Case of </a:t>
            </a:r>
            <a:r>
              <a:rPr lang="pl-PL" sz="2000" dirty="0" err="1" smtClean="0"/>
              <a:t>North</a:t>
            </a:r>
            <a:r>
              <a:rPr lang="pl-PL" sz="2000" dirty="0" smtClean="0"/>
              <a:t> Macedonia </a:t>
            </a:r>
            <a:r>
              <a:rPr lang="pl-PL" sz="2000" dirty="0" err="1" smtClean="0"/>
              <a:t>shows</a:t>
            </a:r>
            <a:r>
              <a:rPr lang="pl-PL" sz="2000" dirty="0" smtClean="0"/>
              <a:t>, </a:t>
            </a:r>
            <a:r>
              <a:rPr lang="pl-PL" sz="2000" dirty="0" err="1" smtClean="0"/>
              <a:t>however</a:t>
            </a:r>
            <a:r>
              <a:rPr lang="pl-PL" sz="2000" dirty="0" smtClean="0"/>
              <a:t>, </a:t>
            </a:r>
            <a:r>
              <a:rPr lang="pl-PL" sz="2000" dirty="0" err="1" smtClean="0"/>
              <a:t>that</a:t>
            </a:r>
            <a:r>
              <a:rPr lang="pl-PL" sz="2000" dirty="0" smtClean="0"/>
              <a:t> in </a:t>
            </a:r>
            <a:r>
              <a:rPr lang="pl-PL" sz="2000" dirty="0" err="1" smtClean="0"/>
              <a:t>some</a:t>
            </a:r>
            <a:r>
              <a:rPr lang="pl-PL" sz="2000" dirty="0" smtClean="0"/>
              <a:t> </a:t>
            </a:r>
            <a:r>
              <a:rPr lang="pl-PL" sz="2000" dirty="0" err="1" smtClean="0"/>
              <a:t>cases</a:t>
            </a:r>
            <a:r>
              <a:rPr lang="pl-PL" sz="2000" dirty="0" smtClean="0"/>
              <a:t> </a:t>
            </a:r>
            <a:r>
              <a:rPr lang="pl-PL" sz="2000" dirty="0" err="1" smtClean="0"/>
              <a:t>those</a:t>
            </a:r>
            <a:r>
              <a:rPr lang="pl-PL" sz="2000" dirty="0" smtClean="0"/>
              <a:t> </a:t>
            </a:r>
            <a:r>
              <a:rPr lang="pl-PL" sz="2000" dirty="0" err="1" smtClean="0"/>
              <a:t>institutions</a:t>
            </a:r>
            <a:r>
              <a:rPr lang="pl-PL" sz="2000" dirty="0" smtClean="0"/>
              <a:t> </a:t>
            </a:r>
            <a:r>
              <a:rPr lang="pl-PL" sz="2000" dirty="0" err="1" smtClean="0"/>
              <a:t>might</a:t>
            </a:r>
            <a:r>
              <a:rPr lang="pl-PL" sz="2000" dirty="0" smtClean="0"/>
              <a:t> </a:t>
            </a:r>
            <a:r>
              <a:rPr lang="pl-PL" sz="2000" dirty="0" err="1" smtClean="0"/>
              <a:t>have</a:t>
            </a:r>
            <a:r>
              <a:rPr lang="pl-PL" sz="2000" dirty="0" smtClean="0"/>
              <a:t> a </a:t>
            </a:r>
            <a:r>
              <a:rPr lang="pl-PL" sz="2000" dirty="0" err="1" smtClean="0"/>
              <a:t>positive</a:t>
            </a:r>
            <a:r>
              <a:rPr lang="pl-PL" sz="2000" dirty="0" smtClean="0"/>
              <a:t> </a:t>
            </a:r>
            <a:r>
              <a:rPr lang="pl-PL" sz="2000" dirty="0" err="1" smtClean="0"/>
              <a:t>impact</a:t>
            </a:r>
            <a:r>
              <a:rPr lang="pl-PL" sz="2000" dirty="0" smtClean="0"/>
              <a:t> on </a:t>
            </a:r>
            <a:r>
              <a:rPr lang="pl-PL" sz="2000" dirty="0" err="1" smtClean="0"/>
              <a:t>democracy</a:t>
            </a:r>
            <a:r>
              <a:rPr lang="pl-PL" sz="2000" dirty="0" smtClean="0"/>
              <a:t> in </a:t>
            </a:r>
            <a:r>
              <a:rPr lang="pl-PL" sz="2000" dirty="0" err="1" smtClean="0"/>
              <a:t>selected</a:t>
            </a:r>
            <a:r>
              <a:rPr lang="pl-PL" sz="2000" dirty="0" smtClean="0"/>
              <a:t> </a:t>
            </a:r>
            <a:r>
              <a:rPr lang="pl-PL" sz="2000" dirty="0" err="1" smtClean="0"/>
              <a:t>countries</a:t>
            </a:r>
            <a:endParaRPr lang="pl-PL" sz="2000" dirty="0"/>
          </a:p>
          <a:p>
            <a:pPr fontAlgn="ctr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8815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Remarks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924944"/>
            <a:ext cx="57606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763688" y="2060848"/>
            <a:ext cx="67687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 err="1" smtClean="0"/>
              <a:t>Thank</a:t>
            </a:r>
            <a:r>
              <a:rPr lang="pl-PL" sz="4400" dirty="0" smtClean="0"/>
              <a:t> </a:t>
            </a:r>
            <a:r>
              <a:rPr lang="pl-PL" sz="4400" dirty="0" err="1" smtClean="0"/>
              <a:t>you</a:t>
            </a:r>
            <a:r>
              <a:rPr lang="pl-PL" sz="4400" dirty="0" smtClean="0"/>
              <a:t> </a:t>
            </a:r>
            <a:r>
              <a:rPr lang="pl-PL" sz="4400" dirty="0" err="1" smtClean="0"/>
              <a:t>four</a:t>
            </a:r>
            <a:r>
              <a:rPr lang="pl-PL" sz="4400" dirty="0" smtClean="0"/>
              <a:t> </a:t>
            </a:r>
            <a:r>
              <a:rPr lang="pl-PL" sz="4400" dirty="0" err="1" smtClean="0"/>
              <a:t>your</a:t>
            </a:r>
            <a:r>
              <a:rPr lang="pl-PL" sz="4400" dirty="0" smtClean="0"/>
              <a:t> </a:t>
            </a:r>
            <a:r>
              <a:rPr lang="pl-PL" sz="4400" dirty="0" err="1" smtClean="0"/>
              <a:t>attention</a:t>
            </a:r>
            <a:endParaRPr lang="pl-PL" sz="4400" dirty="0" smtClean="0"/>
          </a:p>
          <a:p>
            <a:pPr algn="ctr"/>
            <a:endParaRPr lang="pl-PL" sz="4400" dirty="0" smtClean="0"/>
          </a:p>
          <a:p>
            <a:pPr algn="ctr"/>
            <a:r>
              <a:rPr lang="pl-PL" sz="4400" dirty="0"/>
              <a:t>w</a:t>
            </a:r>
            <a:r>
              <a:rPr lang="pl-PL" sz="4400" dirty="0" smtClean="0"/>
              <a:t>ojciech.ufel@uwr.edu.pl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508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Structure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132856"/>
            <a:ext cx="7812360" cy="2664296"/>
          </a:xfrm>
        </p:spPr>
        <p:txBody>
          <a:bodyPr/>
          <a:lstStyle/>
          <a:p>
            <a:pPr fontAlgn="ctr"/>
            <a:r>
              <a:rPr lang="pl-PL" sz="2800" dirty="0" err="1" smtClean="0"/>
              <a:t>Methodology</a:t>
            </a:r>
            <a:r>
              <a:rPr lang="pl-PL" sz="2800" dirty="0" smtClean="0"/>
              <a:t> of </a:t>
            </a:r>
            <a:r>
              <a:rPr lang="pl-PL" sz="2800" dirty="0" err="1" smtClean="0"/>
              <a:t>case</a:t>
            </a:r>
            <a:r>
              <a:rPr lang="pl-PL" sz="2800" dirty="0" smtClean="0"/>
              <a:t> </a:t>
            </a:r>
            <a:r>
              <a:rPr lang="pl-PL" sz="2800" dirty="0" err="1" smtClean="0"/>
              <a:t>selection</a:t>
            </a:r>
            <a:endParaRPr lang="pl-PL" sz="2800" dirty="0" smtClean="0"/>
          </a:p>
          <a:p>
            <a:pPr fontAlgn="ctr"/>
            <a:r>
              <a:rPr lang="pl-PL" sz="2800" dirty="0" err="1" smtClean="0"/>
              <a:t>Political</a:t>
            </a:r>
            <a:r>
              <a:rPr lang="pl-PL" sz="2800" dirty="0" smtClean="0"/>
              <a:t> </a:t>
            </a:r>
            <a:r>
              <a:rPr lang="pl-PL" sz="2800" dirty="0" err="1" smtClean="0"/>
              <a:t>background</a:t>
            </a:r>
            <a:r>
              <a:rPr lang="pl-PL" sz="2800" dirty="0" smtClean="0"/>
              <a:t> of de-</a:t>
            </a:r>
            <a:r>
              <a:rPr lang="pl-PL" sz="2800" dirty="0" err="1" smtClean="0"/>
              <a:t>democratizing</a:t>
            </a:r>
            <a:r>
              <a:rPr lang="pl-PL" sz="2800" dirty="0" smtClean="0"/>
              <a:t> </a:t>
            </a:r>
            <a:r>
              <a:rPr lang="pl-PL" sz="2800" dirty="0" err="1" smtClean="0"/>
              <a:t>regimes</a:t>
            </a:r>
            <a:r>
              <a:rPr lang="pl-PL" sz="2800" dirty="0" smtClean="0"/>
              <a:t> – </a:t>
            </a:r>
            <a:r>
              <a:rPr lang="pl-PL" sz="2800" dirty="0" err="1" smtClean="0"/>
              <a:t>Hungary</a:t>
            </a:r>
            <a:r>
              <a:rPr lang="pl-PL" sz="2800" dirty="0" smtClean="0"/>
              <a:t>, Serbia, </a:t>
            </a:r>
            <a:r>
              <a:rPr lang="pl-PL" sz="2800" dirty="0" err="1" smtClean="0"/>
              <a:t>North</a:t>
            </a:r>
            <a:r>
              <a:rPr lang="pl-PL" sz="2800" dirty="0" smtClean="0"/>
              <a:t> Macedonia</a:t>
            </a:r>
          </a:p>
          <a:p>
            <a:pPr fontAlgn="ctr"/>
            <a:r>
              <a:rPr lang="pl-PL" sz="2800" dirty="0" err="1" smtClean="0"/>
              <a:t>Comparative</a:t>
            </a:r>
            <a:r>
              <a:rPr lang="pl-PL" sz="2800" dirty="0" smtClean="0"/>
              <a:t> </a:t>
            </a:r>
            <a:r>
              <a:rPr lang="pl-PL" sz="2800" dirty="0" err="1" smtClean="0"/>
              <a:t>perspective</a:t>
            </a:r>
            <a:r>
              <a:rPr lang="pl-PL" sz="2800" dirty="0" smtClean="0"/>
              <a:t> – </a:t>
            </a:r>
            <a:r>
              <a:rPr lang="pl-PL" sz="2800" dirty="0" err="1" smtClean="0"/>
              <a:t>main</a:t>
            </a:r>
            <a:r>
              <a:rPr lang="pl-PL" sz="2800" dirty="0" smtClean="0"/>
              <a:t> </a:t>
            </a:r>
            <a:r>
              <a:rPr lang="pl-PL" sz="2800" dirty="0" err="1" smtClean="0"/>
              <a:t>conclusions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328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</a:t>
            </a:r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selection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7056784" cy="15841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475656" y="119675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PEI 7.0 – </a:t>
            </a:r>
            <a:r>
              <a:rPr lang="pl-PL" dirty="0" err="1" smtClean="0"/>
              <a:t>Overall</a:t>
            </a:r>
            <a:r>
              <a:rPr lang="pl-PL" dirty="0" smtClean="0"/>
              <a:t> </a:t>
            </a:r>
            <a:r>
              <a:rPr lang="pl-PL" dirty="0" err="1" smtClean="0"/>
              <a:t>integrity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17032"/>
            <a:ext cx="7056784" cy="15523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475656" y="334770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PEI 7.0 – </a:t>
            </a:r>
            <a:r>
              <a:rPr lang="pl-PL" dirty="0" err="1" smtClean="0"/>
              <a:t>laws</a:t>
            </a:r>
            <a:r>
              <a:rPr lang="pl-PL" dirty="0" smtClean="0"/>
              <a:t> and </a:t>
            </a:r>
            <a:r>
              <a:rPr lang="pl-PL" dirty="0" err="1" smtClean="0"/>
              <a:t>procedures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524328" y="3339729"/>
            <a:ext cx="1152128" cy="23069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04048" y="3339729"/>
            <a:ext cx="1152128" cy="23069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</a:t>
            </a:r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selection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119675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PEI 7.0 – Party and </a:t>
            </a:r>
            <a:r>
              <a:rPr lang="pl-PL" dirty="0" err="1" smtClean="0"/>
              <a:t>candidates</a:t>
            </a:r>
            <a:r>
              <a:rPr lang="pl-PL" dirty="0" smtClean="0"/>
              <a:t> </a:t>
            </a:r>
            <a:r>
              <a:rPr lang="pl-PL" dirty="0" err="1" smtClean="0"/>
              <a:t>participation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334770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PEI 7.0 – media </a:t>
            </a:r>
            <a:r>
              <a:rPr lang="pl-PL" dirty="0" err="1" smtClean="0"/>
              <a:t>coverage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52228"/>
            <a:ext cx="7056784" cy="1560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51756"/>
            <a:ext cx="7056784" cy="17374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5508104" y="1340768"/>
            <a:ext cx="936104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44208" y="3570302"/>
            <a:ext cx="1152128" cy="23069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</a:t>
            </a:r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selection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119675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PEI 7.0 – </a:t>
            </a:r>
            <a:r>
              <a:rPr lang="pl-PL" dirty="0" err="1" smtClean="0"/>
              <a:t>Campaign</a:t>
            </a:r>
            <a:r>
              <a:rPr lang="pl-PL" dirty="0" smtClean="0"/>
              <a:t> </a:t>
            </a:r>
            <a:r>
              <a:rPr lang="pl-PL" dirty="0" err="1" smtClean="0"/>
              <a:t>finance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7128792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5508104" y="1124744"/>
            <a:ext cx="2088232" cy="2808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General </a:t>
            </a:r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background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052736"/>
            <a:ext cx="7812360" cy="5256584"/>
          </a:xfrm>
        </p:spPr>
        <p:txBody>
          <a:bodyPr/>
          <a:lstStyle/>
          <a:p>
            <a:pPr fontAlgn="ctr"/>
            <a:r>
              <a:rPr lang="pl-PL" dirty="0" smtClean="0"/>
              <a:t>„Young” and post-</a:t>
            </a:r>
            <a:r>
              <a:rPr lang="pl-PL" dirty="0" err="1" smtClean="0"/>
              <a:t>communist</a:t>
            </a:r>
            <a:r>
              <a:rPr lang="pl-PL" dirty="0" smtClean="0"/>
              <a:t> </a:t>
            </a:r>
            <a:r>
              <a:rPr lang="pl-PL" dirty="0" err="1" smtClean="0"/>
              <a:t>democracies</a:t>
            </a:r>
            <a:endParaRPr lang="pl-PL" dirty="0" smtClean="0"/>
          </a:p>
          <a:p>
            <a:pPr fontAlgn="ctr"/>
            <a:r>
              <a:rPr lang="pl-PL" dirty="0" err="1" smtClean="0"/>
              <a:t>Liberal-democratic</a:t>
            </a:r>
            <a:r>
              <a:rPr lang="pl-PL" dirty="0" smtClean="0"/>
              <a:t> </a:t>
            </a:r>
            <a:r>
              <a:rPr lang="pl-PL" dirty="0" err="1" smtClean="0"/>
              <a:t>transition</a:t>
            </a:r>
            <a:r>
              <a:rPr lang="pl-PL" dirty="0" smtClean="0"/>
              <a:t> </a:t>
            </a:r>
          </a:p>
          <a:p>
            <a:pPr lvl="1" fontAlgn="ctr"/>
            <a:r>
              <a:rPr lang="pl-PL" dirty="0" err="1" smtClean="0"/>
              <a:t>semi-peripheral</a:t>
            </a:r>
            <a:r>
              <a:rPr lang="pl-PL" dirty="0" smtClean="0"/>
              <a:t> </a:t>
            </a:r>
            <a:r>
              <a:rPr lang="pl-PL" dirty="0" err="1" smtClean="0"/>
              <a:t>position</a:t>
            </a:r>
            <a:r>
              <a:rPr lang="pl-PL" dirty="0" smtClean="0"/>
              <a:t> in the </a:t>
            </a:r>
            <a:r>
              <a:rPr lang="pl-PL" dirty="0" err="1" smtClean="0"/>
              <a:t>global</a:t>
            </a:r>
            <a:r>
              <a:rPr lang="pl-PL" dirty="0" smtClean="0"/>
              <a:t> system; </a:t>
            </a:r>
          </a:p>
          <a:p>
            <a:pPr lvl="1" fontAlgn="ctr"/>
            <a:r>
              <a:rPr lang="pl-PL" dirty="0" err="1" smtClean="0"/>
              <a:t>weak</a:t>
            </a:r>
            <a:r>
              <a:rPr lang="pl-PL" dirty="0" smtClean="0"/>
              <a:t> </a:t>
            </a:r>
            <a:r>
              <a:rPr lang="pl-PL" dirty="0" err="1" smtClean="0"/>
              <a:t>democratic</a:t>
            </a:r>
            <a:r>
              <a:rPr lang="pl-PL" dirty="0" smtClean="0"/>
              <a:t> </a:t>
            </a:r>
            <a:r>
              <a:rPr lang="pl-PL" dirty="0" err="1" smtClean="0"/>
              <a:t>institutions</a:t>
            </a:r>
            <a:r>
              <a:rPr lang="pl-PL" dirty="0" smtClean="0"/>
              <a:t>, </a:t>
            </a:r>
            <a:r>
              <a:rPr lang="pl-PL" dirty="0" err="1" smtClean="0"/>
              <a:t>values</a:t>
            </a:r>
            <a:r>
              <a:rPr lang="pl-PL" dirty="0" smtClean="0"/>
              <a:t> and </a:t>
            </a:r>
            <a:r>
              <a:rPr lang="pl-PL" dirty="0" err="1" smtClean="0"/>
              <a:t>culture</a:t>
            </a:r>
            <a:endParaRPr lang="pl-PL" dirty="0" smtClean="0"/>
          </a:p>
          <a:p>
            <a:pPr fontAlgn="ctr"/>
            <a:r>
              <a:rPr lang="pl-PL" dirty="0" err="1" smtClean="0"/>
              <a:t>Domination</a:t>
            </a:r>
            <a:r>
              <a:rPr lang="pl-PL" dirty="0" smtClean="0"/>
              <a:t> of </a:t>
            </a:r>
            <a:r>
              <a:rPr lang="pl-PL" dirty="0" err="1" smtClean="0"/>
              <a:t>traditional</a:t>
            </a:r>
            <a:r>
              <a:rPr lang="pl-PL" dirty="0" smtClean="0"/>
              <a:t> </a:t>
            </a:r>
            <a:r>
              <a:rPr lang="pl-PL" dirty="0" err="1" smtClean="0"/>
              <a:t>values</a:t>
            </a:r>
            <a:r>
              <a:rPr lang="pl-PL" dirty="0" smtClean="0"/>
              <a:t>: </a:t>
            </a:r>
            <a:r>
              <a:rPr lang="pl-PL" dirty="0" err="1" smtClean="0"/>
              <a:t>ethnic</a:t>
            </a:r>
            <a:r>
              <a:rPr lang="pl-PL" dirty="0" smtClean="0"/>
              <a:t> </a:t>
            </a:r>
            <a:r>
              <a:rPr lang="pl-PL" dirty="0" err="1" smtClean="0"/>
              <a:t>nationalism</a:t>
            </a:r>
            <a:r>
              <a:rPr lang="pl-PL" dirty="0" smtClean="0"/>
              <a:t> and </a:t>
            </a:r>
            <a:r>
              <a:rPr lang="pl-PL" dirty="0" err="1" smtClean="0"/>
              <a:t>social</a:t>
            </a:r>
            <a:r>
              <a:rPr lang="pl-PL" dirty="0" smtClean="0"/>
              <a:t> </a:t>
            </a:r>
            <a:r>
              <a:rPr lang="pl-PL" dirty="0" err="1" smtClean="0"/>
              <a:t>conservatism</a:t>
            </a:r>
            <a:endParaRPr lang="pl-PL" dirty="0" smtClean="0"/>
          </a:p>
          <a:p>
            <a:pPr fontAlgn="ctr"/>
            <a:endParaRPr lang="pl-PL" dirty="0" smtClean="0"/>
          </a:p>
          <a:p>
            <a:pPr fontAlgn="ctr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0957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Hungary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400600"/>
          </a:xfrm>
        </p:spPr>
        <p:txBody>
          <a:bodyPr/>
          <a:lstStyle/>
          <a:p>
            <a:pPr fontAlgn="ctr"/>
            <a:r>
              <a:rPr lang="pl-PL" dirty="0" err="1" smtClean="0"/>
              <a:t>Hungary</a:t>
            </a:r>
            <a:r>
              <a:rPr lang="pl-PL" dirty="0" smtClean="0"/>
              <a:t> – Fidesz and Victor Orban</a:t>
            </a:r>
          </a:p>
          <a:p>
            <a:pPr lvl="1" fontAlgn="ctr"/>
            <a:r>
              <a:rPr lang="pl-PL" dirty="0" err="1" smtClean="0"/>
              <a:t>Research</a:t>
            </a:r>
            <a:r>
              <a:rPr lang="pl-PL" dirty="0" smtClean="0"/>
              <a:t> </a:t>
            </a:r>
            <a:r>
              <a:rPr lang="pl-PL" dirty="0" err="1" smtClean="0"/>
              <a:t>interest</a:t>
            </a:r>
            <a:r>
              <a:rPr lang="pl-PL" dirty="0" smtClean="0"/>
              <a:t>: 2010-2018, not 1998-2002</a:t>
            </a:r>
          </a:p>
          <a:p>
            <a:pPr fontAlgn="ctr"/>
            <a:r>
              <a:rPr lang="pl-PL" dirty="0" err="1" smtClean="0"/>
              <a:t>Landslide</a:t>
            </a:r>
            <a:r>
              <a:rPr lang="pl-PL" dirty="0" smtClean="0"/>
              <a:t> </a:t>
            </a:r>
            <a:r>
              <a:rPr lang="pl-PL" dirty="0" err="1" smtClean="0"/>
              <a:t>victory</a:t>
            </a:r>
            <a:r>
              <a:rPr lang="pl-PL" dirty="0" smtClean="0"/>
              <a:t> in 2010 </a:t>
            </a:r>
            <a:r>
              <a:rPr lang="pl-PL" dirty="0" err="1" smtClean="0"/>
              <a:t>after</a:t>
            </a:r>
            <a:r>
              <a:rPr lang="pl-PL" dirty="0" smtClean="0"/>
              <a:t> mass </a:t>
            </a:r>
            <a:r>
              <a:rPr lang="pl-PL" dirty="0" err="1" smtClean="0"/>
              <a:t>protests</a:t>
            </a:r>
            <a:r>
              <a:rPr lang="pl-PL" dirty="0" smtClean="0"/>
              <a:t> </a:t>
            </a:r>
            <a:r>
              <a:rPr lang="pl-PL" dirty="0" err="1" smtClean="0"/>
              <a:t>against</a:t>
            </a:r>
            <a:r>
              <a:rPr lang="pl-PL" dirty="0" smtClean="0"/>
              <a:t> </a:t>
            </a:r>
            <a:r>
              <a:rPr lang="pl-PL" dirty="0" err="1" smtClean="0"/>
              <a:t>social-democratic</a:t>
            </a:r>
            <a:r>
              <a:rPr lang="pl-PL" dirty="0" smtClean="0"/>
              <a:t> </a:t>
            </a:r>
            <a:r>
              <a:rPr lang="pl-PL" dirty="0" err="1" smtClean="0"/>
              <a:t>government</a:t>
            </a:r>
            <a:endParaRPr lang="pl-PL" dirty="0" smtClean="0"/>
          </a:p>
          <a:p>
            <a:pPr fontAlgn="ctr"/>
            <a:r>
              <a:rPr lang="pl-PL" dirty="0" err="1" smtClean="0"/>
              <a:t>Polarization</a:t>
            </a:r>
            <a:r>
              <a:rPr lang="pl-PL" dirty="0" smtClean="0"/>
              <a:t> of the </a:t>
            </a:r>
            <a:r>
              <a:rPr lang="pl-PL" dirty="0" err="1" smtClean="0"/>
              <a:t>society</a:t>
            </a:r>
            <a:r>
              <a:rPr lang="pl-PL" dirty="0" smtClean="0"/>
              <a:t> </a:t>
            </a:r>
            <a:r>
              <a:rPr lang="pl-PL" dirty="0" err="1" smtClean="0"/>
              <a:t>under</a:t>
            </a:r>
            <a:r>
              <a:rPr lang="pl-PL" dirty="0" smtClean="0"/>
              <a:t> </a:t>
            </a:r>
            <a:r>
              <a:rPr lang="pl-PL" dirty="0" err="1" smtClean="0"/>
              <a:t>predominant</a:t>
            </a:r>
            <a:r>
              <a:rPr lang="pl-PL" dirty="0" smtClean="0"/>
              <a:t> </a:t>
            </a:r>
            <a:r>
              <a:rPr lang="pl-PL" dirty="0" err="1" smtClean="0"/>
              <a:t>cleavage</a:t>
            </a:r>
            <a:r>
              <a:rPr lang="pl-PL" dirty="0" smtClean="0"/>
              <a:t>: </a:t>
            </a:r>
            <a:r>
              <a:rPr lang="pl-PL" dirty="0" err="1" smtClean="0"/>
              <a:t>Urbanists</a:t>
            </a:r>
            <a:r>
              <a:rPr lang="pl-PL" dirty="0" smtClean="0"/>
              <a:t> and </a:t>
            </a:r>
            <a:r>
              <a:rPr lang="pl-PL" dirty="0" err="1" smtClean="0"/>
              <a:t>Populists</a:t>
            </a:r>
            <a:endParaRPr lang="pl-PL" dirty="0" smtClean="0"/>
          </a:p>
          <a:p>
            <a:pPr fontAlgn="ctr"/>
            <a:r>
              <a:rPr lang="pl-PL" dirty="0" err="1" smtClean="0"/>
              <a:t>Anti-liberal</a:t>
            </a:r>
            <a:r>
              <a:rPr lang="pl-PL" dirty="0" smtClean="0"/>
              <a:t> </a:t>
            </a:r>
            <a:r>
              <a:rPr lang="pl-PL" dirty="0" err="1" smtClean="0"/>
              <a:t>rhetoric</a:t>
            </a:r>
            <a:endParaRPr lang="pl-PL" dirty="0" smtClean="0"/>
          </a:p>
          <a:p>
            <a:pPr marL="0" indent="0" font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165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Hungary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052736"/>
            <a:ext cx="7812360" cy="5472608"/>
          </a:xfrm>
        </p:spPr>
        <p:txBody>
          <a:bodyPr/>
          <a:lstStyle/>
          <a:p>
            <a:pPr fontAlgn="ctr"/>
            <a:r>
              <a:rPr lang="pl-PL" sz="2800" dirty="0" err="1" smtClean="0"/>
              <a:t>Electoral</a:t>
            </a:r>
            <a:r>
              <a:rPr lang="pl-PL" sz="2800" dirty="0" smtClean="0"/>
              <a:t> </a:t>
            </a:r>
            <a:r>
              <a:rPr lang="pl-PL" sz="2800" dirty="0" err="1" smtClean="0"/>
              <a:t>malpractices</a:t>
            </a:r>
            <a:r>
              <a:rPr lang="pl-PL" sz="2800" dirty="0" smtClean="0"/>
              <a:t> </a:t>
            </a:r>
            <a:r>
              <a:rPr lang="pl-PL" sz="2800" dirty="0" err="1" smtClean="0"/>
              <a:t>overview</a:t>
            </a:r>
            <a:r>
              <a:rPr lang="pl-PL" sz="2800" dirty="0" smtClean="0"/>
              <a:t>:</a:t>
            </a:r>
          </a:p>
          <a:p>
            <a:pPr lvl="1" fontAlgn="ctr"/>
            <a:r>
              <a:rPr lang="pl-PL" sz="2400" dirty="0" smtClean="0"/>
              <a:t>Immediate </a:t>
            </a:r>
            <a:r>
              <a:rPr lang="pl-PL" sz="2400" dirty="0" err="1" smtClean="0"/>
              <a:t>changes</a:t>
            </a:r>
            <a:r>
              <a:rPr lang="pl-PL" sz="2400" dirty="0" smtClean="0"/>
              <a:t>: </a:t>
            </a:r>
          </a:p>
          <a:p>
            <a:pPr lvl="2" fontAlgn="ctr"/>
            <a:r>
              <a:rPr lang="pl-PL" sz="2000" dirty="0" err="1" smtClean="0"/>
              <a:t>Constitution</a:t>
            </a:r>
            <a:r>
              <a:rPr lang="pl-PL" sz="2000" dirty="0" smtClean="0"/>
              <a:t> and </a:t>
            </a:r>
            <a:r>
              <a:rPr lang="pl-PL" sz="2000" dirty="0" err="1" smtClean="0"/>
              <a:t>judiciary</a:t>
            </a:r>
            <a:r>
              <a:rPr lang="pl-PL" sz="2000" dirty="0" smtClean="0"/>
              <a:t> </a:t>
            </a:r>
            <a:r>
              <a:rPr lang="pl-PL" sz="2000" dirty="0" err="1" smtClean="0"/>
              <a:t>reforms</a:t>
            </a:r>
            <a:r>
              <a:rPr lang="pl-PL" sz="2000" dirty="0" smtClean="0"/>
              <a:t> – </a:t>
            </a:r>
            <a:r>
              <a:rPr lang="pl-PL" sz="2000" dirty="0" err="1" smtClean="0"/>
              <a:t>dismantling</a:t>
            </a:r>
            <a:r>
              <a:rPr lang="pl-PL" sz="2000" dirty="0" smtClean="0"/>
              <a:t> </a:t>
            </a:r>
            <a:r>
              <a:rPr lang="pl-PL" sz="2000" dirty="0" err="1" smtClean="0"/>
              <a:t>checks</a:t>
            </a:r>
            <a:r>
              <a:rPr lang="pl-PL" sz="2000" dirty="0" smtClean="0"/>
              <a:t> and </a:t>
            </a:r>
            <a:r>
              <a:rPr lang="pl-PL" sz="2000" dirty="0" err="1" smtClean="0"/>
              <a:t>balances</a:t>
            </a:r>
            <a:endParaRPr lang="pl-PL" sz="2000" dirty="0" smtClean="0"/>
          </a:p>
          <a:p>
            <a:pPr lvl="2" fontAlgn="ctr"/>
            <a:r>
              <a:rPr lang="pl-PL" sz="2000" dirty="0" smtClean="0"/>
              <a:t>Major </a:t>
            </a:r>
            <a:r>
              <a:rPr lang="pl-PL" sz="2000" dirty="0" err="1" smtClean="0"/>
              <a:t>changes</a:t>
            </a:r>
            <a:r>
              <a:rPr lang="pl-PL" sz="2000" dirty="0" smtClean="0"/>
              <a:t> to the </a:t>
            </a:r>
            <a:r>
              <a:rPr lang="pl-PL" sz="2000" dirty="0" err="1" smtClean="0"/>
              <a:t>Electoral</a:t>
            </a:r>
            <a:r>
              <a:rPr lang="pl-PL" sz="2000" dirty="0" smtClean="0"/>
              <a:t> Law – </a:t>
            </a:r>
            <a:r>
              <a:rPr lang="pl-PL" sz="2000" dirty="0" err="1" smtClean="0"/>
              <a:t>under</a:t>
            </a:r>
            <a:r>
              <a:rPr lang="pl-PL" sz="2000" dirty="0" smtClean="0"/>
              <a:t> </a:t>
            </a:r>
            <a:r>
              <a:rPr lang="pl-PL" sz="2000" dirty="0" err="1" smtClean="0"/>
              <a:t>new</a:t>
            </a:r>
            <a:r>
              <a:rPr lang="pl-PL" sz="2000" dirty="0" smtClean="0"/>
              <a:t> </a:t>
            </a:r>
            <a:r>
              <a:rPr lang="pl-PL" sz="2000" dirty="0" err="1" smtClean="0"/>
              <a:t>rules</a:t>
            </a:r>
            <a:r>
              <a:rPr lang="pl-PL" sz="2000" dirty="0" smtClean="0"/>
              <a:t> Fidesz </a:t>
            </a:r>
            <a:r>
              <a:rPr lang="pl-PL" sz="2000" dirty="0" err="1" smtClean="0"/>
              <a:t>would</a:t>
            </a:r>
            <a:r>
              <a:rPr lang="pl-PL" sz="2000" dirty="0" smtClean="0"/>
              <a:t> </a:t>
            </a:r>
            <a:r>
              <a:rPr lang="pl-PL" sz="2000" dirty="0" err="1" smtClean="0"/>
              <a:t>have</a:t>
            </a:r>
            <a:r>
              <a:rPr lang="pl-PL" sz="2000" dirty="0" smtClean="0"/>
              <a:t> won </a:t>
            </a:r>
            <a:r>
              <a:rPr lang="pl-PL" sz="2000" dirty="0" err="1" smtClean="0"/>
              <a:t>all</a:t>
            </a:r>
            <a:r>
              <a:rPr lang="pl-PL" sz="2000" dirty="0" smtClean="0"/>
              <a:t> </a:t>
            </a:r>
            <a:r>
              <a:rPr lang="pl-PL" sz="2000" dirty="0" err="1" smtClean="0"/>
              <a:t>elections</a:t>
            </a:r>
            <a:r>
              <a:rPr lang="pl-PL" sz="2000" dirty="0" smtClean="0"/>
              <a:t> </a:t>
            </a:r>
            <a:r>
              <a:rPr lang="pl-PL" sz="2000" dirty="0" err="1" smtClean="0"/>
              <a:t>since</a:t>
            </a:r>
            <a:r>
              <a:rPr lang="pl-PL" sz="2000" dirty="0" smtClean="0"/>
              <a:t> 1998</a:t>
            </a:r>
          </a:p>
          <a:p>
            <a:pPr lvl="1" fontAlgn="ctr"/>
            <a:r>
              <a:rPr lang="pl-PL" sz="2400" dirty="0" err="1" smtClean="0"/>
              <a:t>Long</a:t>
            </a:r>
            <a:r>
              <a:rPr lang="pl-PL" sz="2400" dirty="0" smtClean="0"/>
              <a:t>-term </a:t>
            </a:r>
            <a:r>
              <a:rPr lang="pl-PL" sz="2400" dirty="0" err="1" smtClean="0"/>
              <a:t>strategies</a:t>
            </a:r>
            <a:r>
              <a:rPr lang="pl-PL" sz="2400" dirty="0" smtClean="0"/>
              <a:t>: </a:t>
            </a:r>
          </a:p>
          <a:p>
            <a:pPr lvl="2" fontAlgn="ctr"/>
            <a:r>
              <a:rPr lang="pl-PL" sz="2000" dirty="0" err="1" smtClean="0"/>
              <a:t>Creating</a:t>
            </a:r>
            <a:r>
              <a:rPr lang="pl-PL" sz="2000" dirty="0" smtClean="0"/>
              <a:t> </a:t>
            </a:r>
            <a:r>
              <a:rPr lang="pl-PL" sz="2000" dirty="0" err="1" smtClean="0"/>
              <a:t>an</a:t>
            </a:r>
            <a:r>
              <a:rPr lang="pl-PL" sz="2000" dirty="0" smtClean="0"/>
              <a:t> </a:t>
            </a:r>
            <a:r>
              <a:rPr lang="pl-PL" sz="2000" dirty="0" err="1" smtClean="0"/>
              <a:t>oligarchic</a:t>
            </a:r>
            <a:r>
              <a:rPr lang="pl-PL" sz="2000" dirty="0" smtClean="0"/>
              <a:t>, </a:t>
            </a:r>
            <a:r>
              <a:rPr lang="pl-PL" sz="2000" dirty="0" err="1" smtClean="0"/>
              <a:t>clientelist</a:t>
            </a:r>
            <a:r>
              <a:rPr lang="pl-PL" sz="2000" dirty="0" smtClean="0"/>
              <a:t> network, </a:t>
            </a:r>
            <a:r>
              <a:rPr lang="pl-PL" sz="2000" dirty="0" err="1" smtClean="0"/>
              <a:t>based</a:t>
            </a:r>
            <a:r>
              <a:rPr lang="pl-PL" sz="2000" dirty="0" smtClean="0"/>
              <a:t> </a:t>
            </a:r>
            <a:r>
              <a:rPr lang="pl-PL" sz="2000" dirty="0" err="1" smtClean="0"/>
              <a:t>around</a:t>
            </a:r>
            <a:r>
              <a:rPr lang="pl-PL" sz="2000" dirty="0" smtClean="0"/>
              <a:t> EU-</a:t>
            </a:r>
            <a:r>
              <a:rPr lang="pl-PL" sz="2000" dirty="0" err="1" smtClean="0"/>
              <a:t>funded</a:t>
            </a:r>
            <a:r>
              <a:rPr lang="pl-PL" sz="2000" dirty="0" smtClean="0"/>
              <a:t> public </a:t>
            </a:r>
            <a:r>
              <a:rPr lang="pl-PL" sz="2000" dirty="0" err="1" smtClean="0"/>
              <a:t>procurements</a:t>
            </a:r>
            <a:endParaRPr lang="pl-PL" sz="2000" dirty="0" smtClean="0"/>
          </a:p>
          <a:p>
            <a:pPr lvl="2" fontAlgn="ctr"/>
            <a:r>
              <a:rPr lang="pl-PL" sz="2000" dirty="0" err="1" smtClean="0"/>
              <a:t>Private</a:t>
            </a:r>
            <a:r>
              <a:rPr lang="pl-PL" sz="2000" dirty="0" smtClean="0"/>
              <a:t> media </a:t>
            </a:r>
            <a:r>
              <a:rPr lang="pl-PL" sz="2000" dirty="0" err="1" smtClean="0"/>
              <a:t>overtake</a:t>
            </a:r>
            <a:r>
              <a:rPr lang="pl-PL" sz="2000" dirty="0" smtClean="0"/>
              <a:t> by public </a:t>
            </a:r>
            <a:r>
              <a:rPr lang="pl-PL" sz="2000" dirty="0" err="1" smtClean="0"/>
              <a:t>sector</a:t>
            </a:r>
            <a:r>
              <a:rPr lang="pl-PL" sz="2000" dirty="0" smtClean="0"/>
              <a:t> </a:t>
            </a:r>
            <a:r>
              <a:rPr lang="pl-PL" sz="2000" dirty="0" err="1" smtClean="0"/>
              <a:t>or</a:t>
            </a:r>
            <a:r>
              <a:rPr lang="pl-PL" sz="2000" dirty="0" smtClean="0"/>
              <a:t> </a:t>
            </a:r>
            <a:r>
              <a:rPr lang="pl-PL" sz="2000" dirty="0" err="1" smtClean="0"/>
              <a:t>political</a:t>
            </a:r>
            <a:r>
              <a:rPr lang="pl-PL" sz="2000" dirty="0" smtClean="0"/>
              <a:t> </a:t>
            </a:r>
            <a:r>
              <a:rPr lang="pl-PL" sz="2000" dirty="0" err="1" smtClean="0"/>
              <a:t>allies</a:t>
            </a:r>
            <a:r>
              <a:rPr lang="pl-PL" sz="2000" dirty="0" smtClean="0"/>
              <a:t>; </a:t>
            </a:r>
            <a:r>
              <a:rPr lang="pl-PL" sz="2000" dirty="0" err="1" smtClean="0"/>
              <a:t>commercial</a:t>
            </a:r>
            <a:r>
              <a:rPr lang="pl-PL" sz="2000" dirty="0" smtClean="0"/>
              <a:t> and </a:t>
            </a:r>
            <a:r>
              <a:rPr lang="pl-PL" sz="2000" dirty="0" err="1" smtClean="0"/>
              <a:t>legal</a:t>
            </a:r>
            <a:r>
              <a:rPr lang="pl-PL" sz="2000" dirty="0" smtClean="0"/>
              <a:t> </a:t>
            </a:r>
            <a:r>
              <a:rPr lang="pl-PL" sz="2000" dirty="0" err="1" smtClean="0"/>
              <a:t>pressure</a:t>
            </a:r>
            <a:r>
              <a:rPr lang="pl-PL" sz="2000" dirty="0" smtClean="0"/>
              <a:t> on </a:t>
            </a:r>
            <a:r>
              <a:rPr lang="pl-PL" sz="2000" dirty="0" err="1" smtClean="0"/>
              <a:t>oppositional</a:t>
            </a:r>
            <a:r>
              <a:rPr lang="pl-PL" sz="2000" dirty="0" smtClean="0"/>
              <a:t> </a:t>
            </a:r>
            <a:r>
              <a:rPr lang="pl-PL" sz="2000" dirty="0" err="1" smtClean="0"/>
              <a:t>outlets</a:t>
            </a:r>
            <a:endParaRPr lang="pl-PL" sz="2000" dirty="0" smtClean="0"/>
          </a:p>
          <a:p>
            <a:pPr lvl="2" fontAlgn="ctr"/>
            <a:r>
              <a:rPr lang="pl-PL" sz="2000" dirty="0" err="1" smtClean="0"/>
              <a:t>Growing</a:t>
            </a:r>
            <a:r>
              <a:rPr lang="pl-PL" sz="2000" dirty="0" smtClean="0"/>
              <a:t> </a:t>
            </a:r>
            <a:r>
              <a:rPr lang="pl-PL" sz="2000" dirty="0" err="1" smtClean="0"/>
              <a:t>pressure</a:t>
            </a:r>
            <a:r>
              <a:rPr lang="pl-PL" sz="2000" dirty="0" smtClean="0"/>
              <a:t> (</a:t>
            </a:r>
            <a:r>
              <a:rPr lang="pl-PL" sz="2000" dirty="0" err="1" smtClean="0"/>
              <a:t>institutional</a:t>
            </a:r>
            <a:r>
              <a:rPr lang="pl-PL" sz="2000" dirty="0" smtClean="0"/>
              <a:t> and </a:t>
            </a:r>
            <a:r>
              <a:rPr lang="pl-PL" sz="2000" dirty="0" err="1" smtClean="0"/>
              <a:t>discursive</a:t>
            </a:r>
            <a:r>
              <a:rPr lang="pl-PL" sz="2000" dirty="0" smtClean="0"/>
              <a:t>) on </a:t>
            </a:r>
            <a:r>
              <a:rPr lang="pl-PL" sz="2000" dirty="0" err="1" smtClean="0"/>
              <a:t>civil</a:t>
            </a:r>
            <a:r>
              <a:rPr lang="pl-PL" sz="2000" dirty="0"/>
              <a:t> </a:t>
            </a:r>
            <a:r>
              <a:rPr lang="pl-PL" sz="2000" dirty="0" err="1" smtClean="0"/>
              <a:t>society</a:t>
            </a:r>
            <a:endParaRPr lang="pl-PL" sz="2000" dirty="0" smtClean="0"/>
          </a:p>
          <a:p>
            <a:pPr lvl="2" fontAlgn="ctr"/>
            <a:r>
              <a:rPr lang="pl-PL" sz="2000" dirty="0" err="1" smtClean="0"/>
              <a:t>Securitization</a:t>
            </a:r>
            <a:r>
              <a:rPr lang="pl-PL" sz="2000" dirty="0" smtClean="0"/>
              <a:t> and </a:t>
            </a:r>
            <a:r>
              <a:rPr lang="pl-PL" sz="2000" dirty="0" err="1" smtClean="0"/>
              <a:t>populism</a:t>
            </a:r>
            <a:r>
              <a:rPr lang="pl-PL" sz="2000" dirty="0" smtClean="0"/>
              <a:t> </a:t>
            </a:r>
            <a:r>
              <a:rPr lang="pl-PL" sz="2000" dirty="0" err="1" smtClean="0"/>
              <a:t>discourse</a:t>
            </a:r>
            <a:r>
              <a:rPr lang="pl-PL" sz="2000" dirty="0" smtClean="0"/>
              <a:t>; </a:t>
            </a:r>
            <a:r>
              <a:rPr lang="pl-PL" sz="2000" dirty="0" err="1" smtClean="0"/>
              <a:t>further</a:t>
            </a:r>
            <a:r>
              <a:rPr lang="pl-PL" sz="2000" dirty="0" smtClean="0"/>
              <a:t> </a:t>
            </a:r>
            <a:r>
              <a:rPr lang="pl-PL" sz="2000" dirty="0" err="1" smtClean="0"/>
              <a:t>polarization</a:t>
            </a:r>
            <a:r>
              <a:rPr lang="pl-PL" sz="2000" dirty="0" smtClean="0"/>
              <a:t> of the </a:t>
            </a:r>
            <a:r>
              <a:rPr lang="pl-PL" sz="2000" dirty="0" err="1" smtClean="0"/>
              <a:t>society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811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Serbia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052736"/>
            <a:ext cx="7812360" cy="5400600"/>
          </a:xfrm>
        </p:spPr>
        <p:txBody>
          <a:bodyPr/>
          <a:lstStyle/>
          <a:p>
            <a:pPr fontAlgn="ctr"/>
            <a:r>
              <a:rPr lang="pl-PL" sz="2800" dirty="0" smtClean="0"/>
              <a:t>Serbia – SNS and </a:t>
            </a:r>
            <a:r>
              <a:rPr lang="pl-PL" sz="2800" dirty="0" err="1" smtClean="0"/>
              <a:t>Aleksandar</a:t>
            </a:r>
            <a:r>
              <a:rPr lang="pl-PL" sz="2800" dirty="0" smtClean="0"/>
              <a:t> </a:t>
            </a:r>
            <a:r>
              <a:rPr lang="en-US" sz="2800" dirty="0" smtClean="0"/>
              <a:t>Vučić</a:t>
            </a:r>
            <a:r>
              <a:rPr lang="pl-PL" sz="2800" dirty="0" smtClean="0"/>
              <a:t> </a:t>
            </a:r>
            <a:r>
              <a:rPr lang="pl-PL" sz="2800" dirty="0" err="1" smtClean="0"/>
              <a:t>since</a:t>
            </a:r>
            <a:r>
              <a:rPr lang="pl-PL" sz="2800" dirty="0" smtClean="0"/>
              <a:t> 2012</a:t>
            </a:r>
          </a:p>
          <a:p>
            <a:pPr lvl="1" fontAlgn="ctr"/>
            <a:r>
              <a:rPr lang="pl-PL" sz="2400" dirty="0" smtClean="0"/>
              <a:t>2012 – </a:t>
            </a:r>
            <a:r>
              <a:rPr lang="pl-PL" sz="2400" dirty="0" err="1" smtClean="0"/>
              <a:t>after</a:t>
            </a:r>
            <a:r>
              <a:rPr lang="pl-PL" sz="2400" dirty="0" smtClean="0"/>
              <a:t> SNS leader </a:t>
            </a:r>
            <a:r>
              <a:rPr lang="pl-PL" sz="2400" dirty="0" err="1" smtClean="0"/>
              <a:t>Tomislav</a:t>
            </a:r>
            <a:r>
              <a:rPr lang="pl-PL" sz="2400" dirty="0" smtClean="0"/>
              <a:t> </a:t>
            </a:r>
            <a:r>
              <a:rPr lang="en-US" sz="2400" dirty="0" err="1"/>
              <a:t>Nikolić</a:t>
            </a:r>
            <a:r>
              <a:rPr lang="en-US" sz="2400" dirty="0"/>
              <a:t> </a:t>
            </a:r>
            <a:r>
              <a:rPr lang="pl-PL" sz="2400" dirty="0" smtClean="0"/>
              <a:t>won 2012 </a:t>
            </a:r>
            <a:r>
              <a:rPr lang="pl-PL" sz="2400" dirty="0" err="1" smtClean="0"/>
              <a:t>Presidential</a:t>
            </a:r>
            <a:r>
              <a:rPr lang="pl-PL" sz="2400" dirty="0" smtClean="0"/>
              <a:t> </a:t>
            </a:r>
            <a:r>
              <a:rPr lang="pl-PL" sz="2400" dirty="0" err="1" smtClean="0"/>
              <a:t>elections</a:t>
            </a:r>
            <a:r>
              <a:rPr lang="pl-PL" sz="2400" dirty="0" smtClean="0"/>
              <a:t>, </a:t>
            </a:r>
            <a:r>
              <a:rPr lang="en-US" sz="2400" dirty="0" smtClean="0"/>
              <a:t>Vučić </a:t>
            </a:r>
            <a:r>
              <a:rPr lang="pl-PL" sz="2400" dirty="0" err="1" smtClean="0"/>
              <a:t>became</a:t>
            </a:r>
            <a:r>
              <a:rPr lang="pl-PL" sz="2400" dirty="0" smtClean="0"/>
              <a:t> party leader and </a:t>
            </a:r>
            <a:r>
              <a:rPr lang="pl-PL" sz="2400" dirty="0" err="1" smtClean="0"/>
              <a:t>Deputy</a:t>
            </a:r>
            <a:r>
              <a:rPr lang="pl-PL" sz="2400" dirty="0" smtClean="0"/>
              <a:t> </a:t>
            </a:r>
            <a:r>
              <a:rPr lang="pl-PL" sz="2400" dirty="0" err="1" smtClean="0"/>
              <a:t>Prime</a:t>
            </a:r>
            <a:r>
              <a:rPr lang="pl-PL" sz="2400" dirty="0" smtClean="0"/>
              <a:t> Minister</a:t>
            </a:r>
          </a:p>
          <a:p>
            <a:pPr lvl="1" fontAlgn="ctr"/>
            <a:r>
              <a:rPr lang="pl-PL" sz="2400" dirty="0" smtClean="0"/>
              <a:t>A </a:t>
            </a:r>
            <a:r>
              <a:rPr lang="pl-PL" sz="2400" dirty="0" err="1" smtClean="0"/>
              <a:t>series</a:t>
            </a:r>
            <a:r>
              <a:rPr lang="pl-PL" sz="2400" dirty="0" smtClean="0"/>
              <a:t> of </a:t>
            </a:r>
            <a:r>
              <a:rPr lang="pl-PL" sz="2400" dirty="0" err="1" smtClean="0"/>
              <a:t>snap</a:t>
            </a:r>
            <a:r>
              <a:rPr lang="pl-PL" sz="2400" dirty="0" smtClean="0"/>
              <a:t> </a:t>
            </a:r>
            <a:r>
              <a:rPr lang="pl-PL" sz="2400" dirty="0" err="1" smtClean="0"/>
              <a:t>parliamentary</a:t>
            </a:r>
            <a:r>
              <a:rPr lang="pl-PL" sz="2400" dirty="0" smtClean="0"/>
              <a:t> </a:t>
            </a:r>
            <a:r>
              <a:rPr lang="pl-PL" sz="2400" dirty="0" err="1" smtClean="0"/>
              <a:t>elections</a:t>
            </a:r>
            <a:r>
              <a:rPr lang="pl-PL" sz="2400" dirty="0" smtClean="0"/>
              <a:t> (2014, 2016), </a:t>
            </a:r>
            <a:r>
              <a:rPr lang="pl-PL" sz="2400" dirty="0" err="1" smtClean="0"/>
              <a:t>orchestrated</a:t>
            </a:r>
            <a:r>
              <a:rPr lang="pl-PL" sz="2400" dirty="0" smtClean="0"/>
              <a:t> in order to </a:t>
            </a:r>
            <a:r>
              <a:rPr lang="pl-PL" sz="2400" dirty="0" err="1" smtClean="0"/>
              <a:t>strengthen</a:t>
            </a:r>
            <a:r>
              <a:rPr lang="pl-PL" sz="2400" dirty="0" smtClean="0"/>
              <a:t> </a:t>
            </a:r>
            <a:r>
              <a:rPr lang="pl-PL" sz="2400" dirty="0" err="1" smtClean="0"/>
              <a:t>his</a:t>
            </a:r>
            <a:r>
              <a:rPr lang="pl-PL" sz="2400" dirty="0" smtClean="0"/>
              <a:t> </a:t>
            </a:r>
            <a:r>
              <a:rPr lang="pl-PL" sz="2400" dirty="0" err="1" smtClean="0"/>
              <a:t>position</a:t>
            </a:r>
            <a:endParaRPr lang="pl-PL" sz="2400" dirty="0" smtClean="0"/>
          </a:p>
          <a:p>
            <a:pPr lvl="1" fontAlgn="ctr"/>
            <a:r>
              <a:rPr lang="pl-PL" sz="2400" dirty="0" err="1" smtClean="0"/>
              <a:t>Serbian</a:t>
            </a:r>
            <a:r>
              <a:rPr lang="pl-PL" sz="2400" dirty="0" smtClean="0"/>
              <a:t> </a:t>
            </a:r>
            <a:r>
              <a:rPr lang="pl-PL" sz="2400" dirty="0" err="1" smtClean="0"/>
              <a:t>semi-presidential</a:t>
            </a:r>
            <a:r>
              <a:rPr lang="pl-PL" sz="2400" dirty="0" smtClean="0"/>
              <a:t> system </a:t>
            </a:r>
            <a:r>
              <a:rPr lang="pl-PL" sz="2400" dirty="0" err="1" smtClean="0"/>
              <a:t>has</a:t>
            </a:r>
            <a:r>
              <a:rPr lang="pl-PL" sz="2400" dirty="0" smtClean="0"/>
              <a:t> </a:t>
            </a:r>
            <a:r>
              <a:rPr lang="pl-PL" sz="2400" dirty="0" err="1" smtClean="0"/>
              <a:t>been</a:t>
            </a:r>
            <a:r>
              <a:rPr lang="pl-PL" sz="2400" dirty="0" smtClean="0"/>
              <a:t> </a:t>
            </a:r>
            <a:r>
              <a:rPr lang="pl-PL" sz="2400" dirty="0" err="1" smtClean="0"/>
              <a:t>redesigned</a:t>
            </a:r>
            <a:r>
              <a:rPr lang="pl-PL" sz="2400" dirty="0" smtClean="0"/>
              <a:t> by </a:t>
            </a:r>
            <a:r>
              <a:rPr lang="en-US" sz="2400" dirty="0"/>
              <a:t>Vučić</a:t>
            </a:r>
            <a:r>
              <a:rPr lang="pl-PL" sz="2400" dirty="0"/>
              <a:t> </a:t>
            </a:r>
            <a:r>
              <a:rPr lang="pl-PL" sz="2400" dirty="0" smtClean="0"/>
              <a:t>to </a:t>
            </a:r>
            <a:r>
              <a:rPr lang="pl-PL" sz="2400" dirty="0" err="1" smtClean="0"/>
              <a:t>ensure</a:t>
            </a:r>
            <a:r>
              <a:rPr lang="pl-PL" sz="2400" dirty="0" smtClean="0"/>
              <a:t> </a:t>
            </a:r>
            <a:r>
              <a:rPr lang="pl-PL" sz="2400" dirty="0" err="1" smtClean="0"/>
              <a:t>his</a:t>
            </a:r>
            <a:r>
              <a:rPr lang="pl-PL" sz="2400" dirty="0" smtClean="0"/>
              <a:t> </a:t>
            </a:r>
            <a:r>
              <a:rPr lang="pl-PL" sz="2400" dirty="0" err="1" smtClean="0"/>
              <a:t>power</a:t>
            </a:r>
            <a:r>
              <a:rPr lang="pl-PL" sz="2400" dirty="0" smtClean="0"/>
              <a:t> </a:t>
            </a:r>
            <a:r>
              <a:rPr lang="pl-PL" sz="2400" dirty="0" err="1" smtClean="0"/>
              <a:t>over</a:t>
            </a:r>
            <a:r>
              <a:rPr lang="pl-PL" sz="2400" dirty="0" smtClean="0"/>
              <a:t> </a:t>
            </a:r>
            <a:r>
              <a:rPr lang="pl-PL" sz="2400" dirty="0" err="1" smtClean="0"/>
              <a:t>all</a:t>
            </a:r>
            <a:r>
              <a:rPr lang="pl-PL" sz="2400" dirty="0" smtClean="0"/>
              <a:t> </a:t>
            </a:r>
            <a:r>
              <a:rPr lang="pl-PL" sz="2400" dirty="0" err="1" smtClean="0"/>
              <a:t>branches</a:t>
            </a:r>
            <a:r>
              <a:rPr lang="pl-PL" sz="2400" dirty="0" smtClean="0"/>
              <a:t> of </a:t>
            </a:r>
            <a:r>
              <a:rPr lang="pl-PL" sz="2400" dirty="0" err="1" smtClean="0"/>
              <a:t>government</a:t>
            </a:r>
            <a:r>
              <a:rPr lang="pl-PL" sz="2400" dirty="0"/>
              <a:t> </a:t>
            </a:r>
            <a:r>
              <a:rPr lang="pl-PL" sz="2400" dirty="0" smtClean="0"/>
              <a:t>– 2017.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9613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8918</TotalTime>
  <Words>775</Words>
  <Application>Microsoft Office PowerPoint</Application>
  <PresentationFormat>Pokaz na ekranie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Century Gothic</vt:lpstr>
      <vt:lpstr>Motyw pakietu Office</vt:lpstr>
      <vt:lpstr>Electoral Malpractices and Regime Change in Central Europe and the Balkans – Case Study of Hungary, North Macedonia and Serbia</vt:lpstr>
      <vt:lpstr>Structure</vt:lpstr>
      <vt:lpstr>Case selection</vt:lpstr>
      <vt:lpstr>Case selection</vt:lpstr>
      <vt:lpstr>Case selection</vt:lpstr>
      <vt:lpstr>General background</vt:lpstr>
      <vt:lpstr>Hungary</vt:lpstr>
      <vt:lpstr>Hungary</vt:lpstr>
      <vt:lpstr>Serbia</vt:lpstr>
      <vt:lpstr>Serbia</vt:lpstr>
      <vt:lpstr>North Macedonia</vt:lpstr>
      <vt:lpstr>North Macedonia</vt:lpstr>
      <vt:lpstr>General conclusions</vt:lpstr>
      <vt:lpstr>General conclusions</vt:lpstr>
      <vt:lpstr>General conclusions</vt:lpstr>
      <vt:lpstr>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 and Democracy</dc:title>
  <dc:creator>Wojtek Ufel</dc:creator>
  <cp:lastModifiedBy>UW_INP_15</cp:lastModifiedBy>
  <cp:revision>391</cp:revision>
  <dcterms:created xsi:type="dcterms:W3CDTF">2009-04-29T10:23:04Z</dcterms:created>
  <dcterms:modified xsi:type="dcterms:W3CDTF">2019-12-03T10:00:32Z</dcterms:modified>
</cp:coreProperties>
</file>