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60" r:id="rId3"/>
    <p:sldId id="268" r:id="rId4"/>
    <p:sldId id="269" r:id="rId5"/>
    <p:sldId id="257" r:id="rId6"/>
    <p:sldId id="270" r:id="rId7"/>
    <p:sldId id="258" r:id="rId8"/>
    <p:sldId id="262" r:id="rId9"/>
    <p:sldId id="263" r:id="rId10"/>
    <p:sldId id="264" r:id="rId11"/>
    <p:sldId id="271" r:id="rId12"/>
    <p:sldId id="272" r:id="rId13"/>
    <p:sldId id="273" r:id="rId14"/>
    <p:sldId id="274" r:id="rId15"/>
    <p:sldId id="275" r:id="rId16"/>
    <p:sldId id="276" r:id="rId17"/>
    <p:sldId id="277" r:id="rId18"/>
    <p:sldId id="267" r:id="rId19"/>
    <p:sldId id="265"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D5795-26AE-42FF-85DA-840518F45590}" type="datetimeFigureOut">
              <a:rPr lang="pl-PL" smtClean="0"/>
              <a:pPr/>
              <a:t>2017-09-03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B15A9-6813-40B4-B7E8-95FE17177985}"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837B15A9-6813-40B4-B7E8-95FE17177985}" type="slidenum">
              <a:rPr lang="pl-PL" smtClean="0"/>
              <a:pPr/>
              <a:t>12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52649165-7392-4866-91E4-F09D739C4C5C}" type="datetimeFigureOut">
              <a:rPr lang="pl-PL" smtClean="0"/>
              <a:pPr/>
              <a:t>2017-09-03</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13BCB1D-6072-41BB-BEC7-5261798951A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52649165-7392-4866-91E4-F09D739C4C5C}" type="datetimeFigureOut">
              <a:rPr lang="pl-PL" smtClean="0"/>
              <a:pPr/>
              <a:t>2017-09-03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52649165-7392-4866-91E4-F09D739C4C5C}" type="datetimeFigureOut">
              <a:rPr lang="pl-PL" smtClean="0"/>
              <a:pPr/>
              <a:t>2017-09-03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52649165-7392-4866-91E4-F09D739C4C5C}" type="datetimeFigureOut">
              <a:rPr lang="pl-PL" smtClean="0"/>
              <a:pPr/>
              <a:t>2017-09-03</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52649165-7392-4866-91E4-F09D739C4C5C}" type="datetimeFigureOut">
              <a:rPr lang="pl-PL" smtClean="0"/>
              <a:pPr/>
              <a:t>2017-09-03</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713BCB1D-6072-41BB-BEC7-5261798951A5}" type="slidenum">
              <a:rPr lang="pl-PL" smtClean="0"/>
              <a:pPr/>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52649165-7392-4866-91E4-F09D739C4C5C}" type="datetimeFigureOut">
              <a:rPr lang="pl-PL" smtClean="0"/>
              <a:pPr/>
              <a:t>2017-09-03</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713BCB1D-6072-41BB-BEC7-5261798951A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52649165-7392-4866-91E4-F09D739C4C5C}" type="datetimeFigureOut">
              <a:rPr lang="pl-PL" smtClean="0"/>
              <a:pPr/>
              <a:t>2017-09-03</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52649165-7392-4866-91E4-F09D739C4C5C}" type="datetimeFigureOut">
              <a:rPr lang="pl-PL" smtClean="0"/>
              <a:pPr/>
              <a:t>2017-09-03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52649165-7392-4866-91E4-F09D739C4C5C}" type="datetimeFigureOut">
              <a:rPr lang="pl-PL" smtClean="0"/>
              <a:pPr/>
              <a:t>2017-09-03</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713BCB1D-6072-41BB-BEC7-5261798951A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52649165-7392-4866-91E4-F09D739C4C5C}" type="datetimeFigureOut">
              <a:rPr lang="pl-PL" smtClean="0"/>
              <a:pPr/>
              <a:t>2017-09-03</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52649165-7392-4866-91E4-F09D739C4C5C}" type="datetimeFigureOut">
              <a:rPr lang="pl-PL" smtClean="0"/>
              <a:pPr/>
              <a:t>2017-09-03</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2649165-7392-4866-91E4-F09D739C4C5C}" type="datetimeFigureOut">
              <a:rPr lang="pl-PL" smtClean="0"/>
              <a:pPr/>
              <a:t>2017-09-03</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13BCB1D-6072-41BB-BEC7-5261798951A5}"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404664"/>
            <a:ext cx="7918648" cy="3528392"/>
          </a:xfrm>
        </p:spPr>
        <p:txBody>
          <a:bodyPr>
            <a:normAutofit fontScale="90000"/>
          </a:bodyPr>
          <a:lstStyle/>
          <a:p>
            <a:pPr algn="l"/>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en-US" b="1" dirty="0" smtClean="0">
                <a:effectLst/>
              </a:rPr>
              <a:t>DE-DEMOCRATIZATION OF </a:t>
            </a:r>
            <a:r>
              <a:rPr lang="pl-PL" b="1" dirty="0" smtClean="0">
                <a:effectLst/>
              </a:rPr>
              <a:t/>
            </a:r>
            <a:br>
              <a:rPr lang="pl-PL" b="1" dirty="0" smtClean="0">
                <a:effectLst/>
              </a:rPr>
            </a:br>
            <a:r>
              <a:rPr lang="en-US" b="1" dirty="0" smtClean="0">
                <a:effectLst/>
              </a:rPr>
              <a:t>TURKEY AND CENTRAL AND EASTERN EUROPE – THE CASE OF ELECTIONS </a:t>
            </a:r>
            <a:r>
              <a:rPr lang="pl-PL" sz="3200" dirty="0"/>
              <a:t/>
            </a:r>
            <a:br>
              <a:rPr lang="pl-PL" sz="3200" dirty="0"/>
            </a:br>
            <a:r>
              <a:rPr lang="pl-PL" sz="3200" b="1" dirty="0" smtClean="0"/>
              <a:t>Kraków</a:t>
            </a:r>
            <a:r>
              <a:rPr lang="en-US" sz="3200" b="1" dirty="0" smtClean="0"/>
              <a:t>, </a:t>
            </a:r>
            <a:r>
              <a:rPr lang="pl-PL" sz="3200" b="1" dirty="0" smtClean="0"/>
              <a:t>4</a:t>
            </a:r>
            <a:r>
              <a:rPr lang="en-US" sz="3200" b="1" dirty="0" smtClean="0"/>
              <a:t>-</a:t>
            </a:r>
            <a:r>
              <a:rPr lang="pl-PL" sz="3200" b="1" dirty="0" smtClean="0"/>
              <a:t>6</a:t>
            </a:r>
            <a:r>
              <a:rPr lang="en-US" sz="3200" b="1" dirty="0" smtClean="0"/>
              <a:t> </a:t>
            </a:r>
            <a:r>
              <a:rPr lang="pl-PL" sz="3200" b="1" dirty="0" err="1" smtClean="0"/>
              <a:t>September</a:t>
            </a:r>
            <a:r>
              <a:rPr lang="pl-PL" sz="3200" b="1" dirty="0" smtClean="0"/>
              <a:t> </a:t>
            </a:r>
            <a:r>
              <a:rPr lang="en-US" sz="3200" b="1" dirty="0" smtClean="0"/>
              <a:t>2017</a:t>
            </a:r>
            <a:r>
              <a:rPr lang="pl-PL" sz="3200" dirty="0"/>
              <a:t/>
            </a:r>
            <a:br>
              <a:rPr lang="pl-PL" sz="3200" dirty="0"/>
            </a:br>
            <a:endParaRPr lang="pl-PL" sz="3200" dirty="0"/>
          </a:p>
        </p:txBody>
      </p:sp>
      <p:sp>
        <p:nvSpPr>
          <p:cNvPr id="3" name="Podtytuł 2"/>
          <p:cNvSpPr>
            <a:spLocks noGrp="1"/>
          </p:cNvSpPr>
          <p:nvPr>
            <p:ph type="subTitle" idx="1"/>
          </p:nvPr>
        </p:nvSpPr>
        <p:spPr>
          <a:xfrm>
            <a:off x="827584" y="4077072"/>
            <a:ext cx="7488832" cy="1800200"/>
          </a:xfrm>
        </p:spPr>
        <p:txBody>
          <a:bodyPr>
            <a:normAutofit fontScale="92500" lnSpcReduction="20000"/>
          </a:bodyPr>
          <a:lstStyle/>
          <a:p>
            <a:r>
              <a:rPr lang="pl-PL" b="1" dirty="0" smtClean="0">
                <a:solidFill>
                  <a:schemeClr val="tx1"/>
                </a:solidFill>
              </a:rPr>
              <a:t>Prof. </a:t>
            </a:r>
            <a:r>
              <a:rPr lang="en-US" b="1" dirty="0" smtClean="0">
                <a:solidFill>
                  <a:schemeClr val="tx1"/>
                </a:solidFill>
              </a:rPr>
              <a:t>Adam </a:t>
            </a:r>
            <a:r>
              <a:rPr lang="en-US" b="1" dirty="0" err="1">
                <a:solidFill>
                  <a:schemeClr val="tx1"/>
                </a:solidFill>
              </a:rPr>
              <a:t>Szymański</a:t>
            </a:r>
            <a:r>
              <a:rPr lang="en-US" b="1" dirty="0" smtClean="0">
                <a:solidFill>
                  <a:schemeClr val="tx1"/>
                </a:solidFill>
              </a:rPr>
              <a:t>, </a:t>
            </a:r>
            <a:r>
              <a:rPr lang="en-US" b="1" dirty="0">
                <a:solidFill>
                  <a:schemeClr val="tx1"/>
                </a:solidFill>
              </a:rPr>
              <a:t>University of </a:t>
            </a:r>
            <a:r>
              <a:rPr lang="en-US" b="1" dirty="0" smtClean="0">
                <a:solidFill>
                  <a:schemeClr val="tx1"/>
                </a:solidFill>
              </a:rPr>
              <a:t>Warsaw</a:t>
            </a:r>
            <a:endParaRPr lang="pl-PL" b="1" dirty="0" smtClean="0">
              <a:solidFill>
                <a:schemeClr val="tx1"/>
              </a:solidFill>
            </a:endParaRPr>
          </a:p>
          <a:p>
            <a:r>
              <a:rPr lang="pl-PL" b="1" dirty="0" smtClean="0">
                <a:solidFill>
                  <a:schemeClr val="tx1"/>
                </a:solidFill>
              </a:rPr>
              <a:t>Dr </a:t>
            </a:r>
            <a:r>
              <a:rPr lang="en-US" b="1" dirty="0" err="1" smtClean="0">
                <a:solidFill>
                  <a:schemeClr val="tx1"/>
                </a:solidFill>
              </a:rPr>
              <a:t>Jakub</a:t>
            </a:r>
            <a:r>
              <a:rPr lang="en-US" b="1" dirty="0" smtClean="0">
                <a:solidFill>
                  <a:schemeClr val="tx1"/>
                </a:solidFill>
              </a:rPr>
              <a:t> </a:t>
            </a:r>
            <a:r>
              <a:rPr lang="en-US" b="1" dirty="0" err="1" smtClean="0">
                <a:solidFill>
                  <a:schemeClr val="tx1"/>
                </a:solidFill>
              </a:rPr>
              <a:t>Wódka</a:t>
            </a:r>
            <a:r>
              <a:rPr lang="pl-PL" b="1" dirty="0" smtClean="0">
                <a:solidFill>
                  <a:schemeClr val="tx1"/>
                </a:solidFill>
              </a:rPr>
              <a:t>,</a:t>
            </a:r>
            <a:r>
              <a:rPr lang="en-US" b="1" dirty="0" smtClean="0">
                <a:solidFill>
                  <a:schemeClr val="tx1"/>
                </a:solidFill>
              </a:rPr>
              <a:t> </a:t>
            </a:r>
            <a:r>
              <a:rPr lang="en-US" b="1" dirty="0">
                <a:solidFill>
                  <a:schemeClr val="tx1"/>
                </a:solidFill>
              </a:rPr>
              <a:t>Polish Academy of </a:t>
            </a:r>
            <a:r>
              <a:rPr lang="en-US" b="1" dirty="0" err="1" smtClean="0">
                <a:solidFill>
                  <a:schemeClr val="tx1"/>
                </a:solidFill>
              </a:rPr>
              <a:t>Scie</a:t>
            </a:r>
            <a:r>
              <a:rPr lang="pl-PL" b="1" dirty="0" err="1" smtClean="0">
                <a:solidFill>
                  <a:schemeClr val="tx1"/>
                </a:solidFill>
              </a:rPr>
              <a:t>nce</a:t>
            </a:r>
            <a:r>
              <a:rPr lang="pl-PL" b="1" dirty="0" smtClean="0">
                <a:solidFill>
                  <a:schemeClr val="tx1"/>
                </a:solidFill>
              </a:rPr>
              <a:t>, Warsaw</a:t>
            </a:r>
          </a:p>
          <a:p>
            <a:r>
              <a:rPr lang="pl-PL" b="1" dirty="0" smtClean="0">
                <a:solidFill>
                  <a:schemeClr val="tx1"/>
                </a:solidFill>
              </a:rPr>
              <a:t>Wojciech </a:t>
            </a:r>
            <a:r>
              <a:rPr lang="pl-PL" b="1" dirty="0" err="1" smtClean="0">
                <a:solidFill>
                  <a:schemeClr val="tx1"/>
                </a:solidFill>
              </a:rPr>
              <a:t>Ufel</a:t>
            </a:r>
            <a:r>
              <a:rPr lang="pl-PL" b="1" dirty="0" smtClean="0">
                <a:solidFill>
                  <a:schemeClr val="tx1"/>
                </a:solidFill>
              </a:rPr>
              <a:t>, MA, </a:t>
            </a:r>
            <a:r>
              <a:rPr lang="pl-PL" b="1" dirty="0" err="1" smtClean="0">
                <a:solidFill>
                  <a:schemeClr val="tx1"/>
                </a:solidFill>
              </a:rPr>
              <a:t>University</a:t>
            </a:r>
            <a:r>
              <a:rPr lang="pl-PL" b="1" dirty="0" smtClean="0">
                <a:solidFill>
                  <a:schemeClr val="tx1"/>
                </a:solidFill>
              </a:rPr>
              <a:t> of Wrocław</a:t>
            </a:r>
            <a:endParaRPr lang="pl-PL" b="1" dirty="0">
              <a:solidFill>
                <a:schemeClr val="tx1"/>
              </a:solidFill>
            </a:endParaRPr>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General </a:t>
            </a:r>
            <a:r>
              <a:rPr lang="pl-PL" b="1" dirty="0" err="1" smtClean="0"/>
              <a:t>findings</a:t>
            </a:r>
            <a:r>
              <a:rPr lang="pl-PL" b="1" dirty="0" smtClean="0"/>
              <a:t> – </a:t>
            </a:r>
            <a:r>
              <a:rPr lang="pl-PL" b="1" dirty="0" err="1" smtClean="0"/>
              <a:t>electoral</a:t>
            </a:r>
            <a:r>
              <a:rPr lang="pl-PL" b="1" dirty="0" smtClean="0"/>
              <a:t>  </a:t>
            </a:r>
            <a:r>
              <a:rPr lang="pl-PL" b="1" dirty="0" err="1" smtClean="0"/>
              <a:t>malpractices</a:t>
            </a:r>
            <a:r>
              <a:rPr lang="pl-PL" b="1" dirty="0" smtClean="0"/>
              <a:t> </a:t>
            </a:r>
            <a:r>
              <a:rPr lang="pl-PL" b="1" dirty="0" err="1" smtClean="0"/>
              <a:t>in</a:t>
            </a:r>
            <a:r>
              <a:rPr lang="pl-PL" b="1" dirty="0" smtClean="0"/>
              <a:t> Turkey</a:t>
            </a:r>
            <a:endParaRPr lang="pl-PL" b="1" dirty="0"/>
          </a:p>
        </p:txBody>
      </p:sp>
      <p:sp>
        <p:nvSpPr>
          <p:cNvPr id="3" name="Symbol zastępczy zawartości 2"/>
          <p:cNvSpPr>
            <a:spLocks noGrp="1"/>
          </p:cNvSpPr>
          <p:nvPr>
            <p:ph idx="1"/>
          </p:nvPr>
        </p:nvSpPr>
        <p:spPr/>
        <p:txBody>
          <a:bodyPr>
            <a:normAutofit lnSpcReduction="10000"/>
          </a:bodyPr>
          <a:lstStyle/>
          <a:p>
            <a:pPr marL="578358" indent="-514350">
              <a:buAutoNum type="arabicPeriod"/>
            </a:pPr>
            <a:r>
              <a:rPr lang="pl-PL" sz="2800" dirty="0" smtClean="0"/>
              <a:t>Many legal </a:t>
            </a:r>
            <a:r>
              <a:rPr lang="pl-PL" sz="2800" dirty="0" err="1" smtClean="0"/>
              <a:t>deficits</a:t>
            </a:r>
            <a:r>
              <a:rPr lang="pl-PL" sz="2800" dirty="0" smtClean="0"/>
              <a:t> and </a:t>
            </a:r>
            <a:r>
              <a:rPr lang="pl-PL" sz="2800" dirty="0" err="1" smtClean="0"/>
              <a:t>mispractice</a:t>
            </a:r>
            <a:endParaRPr lang="pl-PL" sz="2800" dirty="0" smtClean="0"/>
          </a:p>
          <a:p>
            <a:pPr marL="578358" indent="-514350">
              <a:buAutoNum type="arabicPeriod"/>
            </a:pPr>
            <a:r>
              <a:rPr lang="pl-PL" sz="2800" dirty="0" err="1" smtClean="0"/>
              <a:t>Malpractices</a:t>
            </a:r>
            <a:r>
              <a:rPr lang="pl-PL" sz="2800" dirty="0" smtClean="0"/>
              <a:t> </a:t>
            </a:r>
            <a:r>
              <a:rPr lang="pl-PL" sz="2800" dirty="0" err="1" smtClean="0"/>
              <a:t>also</a:t>
            </a:r>
            <a:r>
              <a:rPr lang="pl-PL" sz="2800" dirty="0" smtClean="0"/>
              <a:t> </a:t>
            </a:r>
            <a:r>
              <a:rPr lang="pl-PL" sz="2800" dirty="0" err="1" smtClean="0"/>
              <a:t>present</a:t>
            </a:r>
            <a:r>
              <a:rPr lang="pl-PL" sz="2800" dirty="0" smtClean="0"/>
              <a:t>:</a:t>
            </a:r>
          </a:p>
          <a:p>
            <a:pPr marL="578358" indent="-514350">
              <a:buAutoNum type="alphaLcParenR"/>
            </a:pPr>
            <a:r>
              <a:rPr lang="pl-PL" sz="2800" dirty="0" err="1" smtClean="0"/>
              <a:t>mainly</a:t>
            </a:r>
            <a:r>
              <a:rPr lang="pl-PL" sz="2800" dirty="0" smtClean="0"/>
              <a:t> </a:t>
            </a:r>
            <a:r>
              <a:rPr lang="pl-PL" sz="2800" dirty="0" err="1" smtClean="0"/>
              <a:t>manipulation</a:t>
            </a:r>
            <a:r>
              <a:rPr lang="pl-PL" sz="2800" dirty="0" smtClean="0"/>
              <a:t> of </a:t>
            </a:r>
            <a:r>
              <a:rPr lang="pl-PL" sz="2800" dirty="0" err="1" smtClean="0"/>
              <a:t>the</a:t>
            </a:r>
            <a:r>
              <a:rPr lang="pl-PL" sz="2800" dirty="0" smtClean="0"/>
              <a:t> law (first of </a:t>
            </a:r>
            <a:r>
              <a:rPr lang="pl-PL" sz="2800" dirty="0" err="1" smtClean="0"/>
              <a:t>all</a:t>
            </a:r>
            <a:r>
              <a:rPr lang="pl-PL" sz="2800" dirty="0" smtClean="0"/>
              <a:t> </a:t>
            </a:r>
            <a:r>
              <a:rPr lang="pl-PL" sz="2800" dirty="0" err="1" smtClean="0"/>
              <a:t>gerrymandering</a:t>
            </a:r>
            <a:r>
              <a:rPr lang="pl-PL" sz="2800" dirty="0" smtClean="0"/>
              <a:t>) and </a:t>
            </a:r>
            <a:r>
              <a:rPr lang="pl-PL" sz="2800" dirty="0" err="1" smtClean="0"/>
              <a:t>vote</a:t>
            </a:r>
            <a:r>
              <a:rPr lang="pl-PL" sz="2800" dirty="0" smtClean="0"/>
              <a:t> </a:t>
            </a:r>
            <a:r>
              <a:rPr lang="pl-PL" sz="2800" dirty="0" err="1" smtClean="0"/>
              <a:t>choice</a:t>
            </a:r>
            <a:r>
              <a:rPr lang="pl-PL" sz="2800" dirty="0" smtClean="0"/>
              <a:t> (media </a:t>
            </a:r>
            <a:r>
              <a:rPr lang="pl-PL" sz="2800" dirty="0" err="1" smtClean="0"/>
              <a:t>bias</a:t>
            </a:r>
            <a:r>
              <a:rPr lang="pl-PL" sz="2800" dirty="0" smtClean="0"/>
              <a:t>, </a:t>
            </a:r>
            <a:r>
              <a:rPr lang="pl-PL" sz="2800" dirty="0" err="1" smtClean="0"/>
              <a:t>misuse</a:t>
            </a:r>
            <a:r>
              <a:rPr lang="pl-PL" sz="2800" dirty="0" smtClean="0"/>
              <a:t> of state resources, </a:t>
            </a:r>
            <a:r>
              <a:rPr lang="pl-PL" sz="2800" dirty="0" err="1" smtClean="0"/>
              <a:t>undue</a:t>
            </a:r>
            <a:r>
              <a:rPr lang="pl-PL" sz="2800" dirty="0" smtClean="0"/>
              <a:t> </a:t>
            </a:r>
            <a:r>
              <a:rPr lang="pl-PL" sz="2800" dirty="0" err="1" smtClean="0"/>
              <a:t>impact</a:t>
            </a:r>
            <a:r>
              <a:rPr lang="pl-PL" sz="2800" dirty="0" smtClean="0"/>
              <a:t>) – </a:t>
            </a:r>
            <a:r>
              <a:rPr lang="pl-PL" sz="2800" dirty="0" err="1" smtClean="0"/>
              <a:t>usually</a:t>
            </a:r>
            <a:r>
              <a:rPr lang="pl-PL" sz="2800" dirty="0" smtClean="0"/>
              <a:t> </a:t>
            </a:r>
            <a:r>
              <a:rPr lang="pl-PL" sz="2800" dirty="0" err="1" smtClean="0"/>
              <a:t>use</a:t>
            </a:r>
            <a:r>
              <a:rPr lang="pl-PL" sz="2800" dirty="0" smtClean="0"/>
              <a:t> of </a:t>
            </a:r>
            <a:r>
              <a:rPr lang="pl-PL" sz="2800" dirty="0" err="1" smtClean="0"/>
              <a:t>incumbency</a:t>
            </a:r>
            <a:r>
              <a:rPr lang="pl-PL" sz="2800" dirty="0" smtClean="0"/>
              <a:t> </a:t>
            </a:r>
            <a:r>
              <a:rPr lang="pl-PL" sz="2800" dirty="0" err="1" smtClean="0"/>
              <a:t>advantage</a:t>
            </a:r>
            <a:r>
              <a:rPr lang="pl-PL" sz="2800" dirty="0" smtClean="0"/>
              <a:t> by </a:t>
            </a:r>
            <a:r>
              <a:rPr lang="pl-PL" sz="2800" dirty="0" err="1" smtClean="0"/>
              <a:t>the</a:t>
            </a:r>
            <a:r>
              <a:rPr lang="pl-PL" sz="2800" dirty="0" smtClean="0"/>
              <a:t> AKP – </a:t>
            </a:r>
            <a:r>
              <a:rPr lang="pl-PL" sz="2800" dirty="0" err="1" smtClean="0"/>
              <a:t>short</a:t>
            </a:r>
            <a:r>
              <a:rPr lang="pl-PL" sz="2800" dirty="0" smtClean="0"/>
              <a:t>- and long-term </a:t>
            </a:r>
            <a:r>
              <a:rPr lang="pl-PL" sz="2800" dirty="0" err="1" smtClean="0"/>
              <a:t>measures</a:t>
            </a:r>
            <a:r>
              <a:rPr lang="pl-PL" sz="2800" dirty="0" smtClean="0"/>
              <a:t> (</a:t>
            </a:r>
            <a:r>
              <a:rPr lang="pl-PL" sz="2800" dirty="0" err="1" smtClean="0"/>
              <a:t>clientelistic</a:t>
            </a:r>
            <a:r>
              <a:rPr lang="pl-PL" sz="2800" dirty="0" smtClean="0"/>
              <a:t> networks)</a:t>
            </a:r>
          </a:p>
          <a:p>
            <a:pPr marL="578358" indent="-514350">
              <a:buAutoNum type="alphaLcParenR"/>
            </a:pPr>
            <a:r>
              <a:rPr lang="pl-PL" sz="2800" dirty="0" err="1" smtClean="0"/>
              <a:t>voting</a:t>
            </a:r>
            <a:r>
              <a:rPr lang="pl-PL" sz="2800" dirty="0" smtClean="0"/>
              <a:t> </a:t>
            </a:r>
            <a:r>
              <a:rPr lang="pl-PL" sz="2800" dirty="0" err="1" smtClean="0"/>
              <a:t>act</a:t>
            </a:r>
            <a:r>
              <a:rPr lang="pl-PL" sz="2800" dirty="0" smtClean="0"/>
              <a:t> – fraud, etc. not </a:t>
            </a:r>
            <a:r>
              <a:rPr lang="pl-PL" sz="2800" dirty="0" err="1" smtClean="0"/>
              <a:t>necessary</a:t>
            </a:r>
            <a:r>
              <a:rPr lang="pl-PL" sz="2800" dirty="0" smtClean="0"/>
              <a:t> – </a:t>
            </a:r>
            <a:r>
              <a:rPr lang="pl-PL" sz="2800" dirty="0" err="1" smtClean="0"/>
              <a:t>particular</a:t>
            </a:r>
            <a:r>
              <a:rPr lang="pl-PL" sz="2800" dirty="0" smtClean="0"/>
              <a:t> </a:t>
            </a:r>
            <a:r>
              <a:rPr lang="pl-PL" sz="2800" dirty="0" err="1" smtClean="0"/>
              <a:t>atmosphere</a:t>
            </a:r>
            <a:r>
              <a:rPr lang="pl-PL" sz="2800" dirty="0" smtClean="0"/>
              <a:t> (</a:t>
            </a:r>
            <a:r>
              <a:rPr lang="pl-PL" sz="2800" dirty="0" err="1" smtClean="0"/>
              <a:t>polarisation</a:t>
            </a:r>
            <a:r>
              <a:rPr lang="pl-PL" sz="2800" dirty="0" smtClean="0"/>
              <a:t>, </a:t>
            </a:r>
            <a:r>
              <a:rPr lang="pl-PL" sz="2800" dirty="0" err="1" smtClean="0"/>
              <a:t>populism</a:t>
            </a:r>
            <a:r>
              <a:rPr lang="pl-PL" sz="2800" dirty="0" smtClean="0"/>
              <a:t>, </a:t>
            </a:r>
            <a:r>
              <a:rPr lang="pl-PL" sz="2800" dirty="0" err="1" smtClean="0"/>
              <a:t>use</a:t>
            </a:r>
            <a:r>
              <a:rPr lang="pl-PL" sz="2800" dirty="0" smtClean="0"/>
              <a:t> of </a:t>
            </a:r>
            <a:r>
              <a:rPr lang="pl-PL" sz="2800" dirty="0" err="1" smtClean="0"/>
              <a:t>fears</a:t>
            </a:r>
            <a:r>
              <a:rPr lang="pl-PL" sz="2800" dirty="0" smtClean="0"/>
              <a:t> and </a:t>
            </a:r>
            <a:r>
              <a:rPr lang="pl-PL" sz="2800" dirty="0" err="1" smtClean="0"/>
              <a:t>ideology</a:t>
            </a:r>
            <a:r>
              <a:rPr lang="pl-PL" sz="28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4000" b="1" dirty="0" err="1" smtClean="0"/>
              <a:t>Manipulation</a:t>
            </a:r>
            <a:r>
              <a:rPr lang="pl-PL" sz="4000" b="1" dirty="0" smtClean="0"/>
              <a:t> of </a:t>
            </a:r>
            <a:r>
              <a:rPr lang="pl-PL" sz="4000" b="1" dirty="0" err="1" smtClean="0"/>
              <a:t>vote</a:t>
            </a:r>
            <a:r>
              <a:rPr lang="pl-PL" sz="4000" b="1" dirty="0" smtClean="0"/>
              <a:t> </a:t>
            </a:r>
            <a:r>
              <a:rPr lang="pl-PL" sz="4000" b="1" dirty="0" err="1" smtClean="0"/>
              <a:t>choice</a:t>
            </a:r>
            <a:r>
              <a:rPr lang="pl-PL" sz="4000" b="1" dirty="0" smtClean="0"/>
              <a:t> </a:t>
            </a:r>
            <a:endParaRPr lang="pl-PL" dirty="0"/>
          </a:p>
        </p:txBody>
      </p:sp>
      <p:pic>
        <p:nvPicPr>
          <p:cNvPr id="4" name="Symbol zastępczy zawartości 3" descr="20150527_182506.jpg"/>
          <p:cNvPicPr>
            <a:picLocks noGrp="1" noChangeAspect="1"/>
          </p:cNvPicPr>
          <p:nvPr>
            <p:ph idx="1"/>
          </p:nvPr>
        </p:nvPicPr>
        <p:blipFill>
          <a:blip r:embed="rId2" cstate="print"/>
          <a:stretch>
            <a:fillRect/>
          </a:stretch>
        </p:blipFill>
        <p:spPr>
          <a:xfrm>
            <a:off x="539552" y="1988840"/>
            <a:ext cx="3890356" cy="3887336"/>
          </a:xfrm>
          <a:prstGeom prst="rect">
            <a:avLst/>
          </a:prstGeom>
        </p:spPr>
      </p:pic>
      <p:pic>
        <p:nvPicPr>
          <p:cNvPr id="5" name="Obraz 4" descr="20150528_154657.jpg"/>
          <p:cNvPicPr>
            <a:picLocks noChangeAspect="1"/>
          </p:cNvPicPr>
          <p:nvPr/>
        </p:nvPicPr>
        <p:blipFill>
          <a:blip r:embed="rId3" cstate="print"/>
          <a:stretch>
            <a:fillRect/>
          </a:stretch>
        </p:blipFill>
        <p:spPr>
          <a:xfrm>
            <a:off x="4355976" y="1988840"/>
            <a:ext cx="4176464" cy="2204864"/>
          </a:xfrm>
          <a:prstGeom prst="rect">
            <a:avLst/>
          </a:prstGeom>
        </p:spPr>
      </p:pic>
      <p:pic>
        <p:nvPicPr>
          <p:cNvPr id="6" name="Obraz 5" descr="20150530_150749.jpg"/>
          <p:cNvPicPr>
            <a:picLocks noChangeAspect="1"/>
          </p:cNvPicPr>
          <p:nvPr/>
        </p:nvPicPr>
        <p:blipFill>
          <a:blip r:embed="rId4" cstate="print"/>
          <a:stretch>
            <a:fillRect/>
          </a:stretch>
        </p:blipFill>
        <p:spPr>
          <a:xfrm>
            <a:off x="4355976" y="4221088"/>
            <a:ext cx="4128459" cy="174619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Other</a:t>
            </a:r>
            <a:r>
              <a:rPr lang="pl-PL" b="1" dirty="0" smtClean="0"/>
              <a:t> </a:t>
            </a:r>
            <a:r>
              <a:rPr lang="pl-PL" b="1" dirty="0" err="1" smtClean="0"/>
              <a:t>cases</a:t>
            </a:r>
            <a:r>
              <a:rPr lang="pl-PL" b="1" dirty="0" smtClean="0"/>
              <a:t> – </a:t>
            </a:r>
            <a:r>
              <a:rPr lang="pl-PL" b="1" dirty="0" err="1" smtClean="0"/>
              <a:t>Electoral</a:t>
            </a:r>
            <a:r>
              <a:rPr lang="pl-PL" b="1" dirty="0" smtClean="0"/>
              <a:t> </a:t>
            </a:r>
            <a:r>
              <a:rPr lang="pl-PL" b="1" dirty="0" err="1" smtClean="0"/>
              <a:t>laws</a:t>
            </a:r>
            <a:r>
              <a:rPr lang="pl-PL" b="1" dirty="0" smtClean="0"/>
              <a:t> (EIP 2017)</a:t>
            </a:r>
            <a:endParaRPr lang="pl-PL" b="1" dirty="0"/>
          </a:p>
        </p:txBody>
      </p:sp>
      <p:graphicFrame>
        <p:nvGraphicFramePr>
          <p:cNvPr id="4" name="Symbol zastępczy zawartości 3"/>
          <p:cNvGraphicFramePr>
            <a:graphicFrameLocks noGrp="1"/>
          </p:cNvGraphicFramePr>
          <p:nvPr>
            <p:ph idx="1"/>
          </p:nvPr>
        </p:nvGraphicFramePr>
        <p:xfrm>
          <a:off x="457200" y="1882776"/>
          <a:ext cx="8229600" cy="3634455"/>
        </p:xfrm>
        <a:graphic>
          <a:graphicData uri="http://schemas.openxmlformats.org/drawingml/2006/table">
            <a:tbl>
              <a:tblPr firstRow="1" bandRow="1">
                <a:tableStyleId>{5C22544A-7EE6-4342-B048-85BDC9FD1C3A}</a:tableStyleId>
              </a:tblPr>
              <a:tblGrid>
                <a:gridCol w="2057400"/>
                <a:gridCol w="2057400"/>
                <a:gridCol w="2057400"/>
                <a:gridCol w="2057400"/>
              </a:tblGrid>
              <a:tr h="726891">
                <a:tc>
                  <a:txBody>
                    <a:bodyPr/>
                    <a:lstStyle/>
                    <a:p>
                      <a:pPr algn="just">
                        <a:lnSpc>
                          <a:spcPct val="150000"/>
                        </a:lnSpc>
                        <a:spcAft>
                          <a:spcPts val="0"/>
                        </a:spcAft>
                      </a:pPr>
                      <a:r>
                        <a:rPr lang="en-GB" sz="1800" b="1" dirty="0">
                          <a:latin typeface="Times New Roman"/>
                          <a:ea typeface="Times New Roman"/>
                          <a:cs typeface="Times New Roman"/>
                        </a:rPr>
                        <a:t>country</a:t>
                      </a:r>
                      <a:endParaRPr lang="pl-PL" sz="18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b="1">
                          <a:latin typeface="Times New Roman"/>
                          <a:ea typeface="Times New Roman"/>
                          <a:cs typeface="Times New Roman"/>
                        </a:rPr>
                        <a:t>favoredincumbent</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b="1">
                          <a:latin typeface="Times New Roman"/>
                          <a:ea typeface="Times New Roman"/>
                          <a:cs typeface="Times New Roman"/>
                        </a:rPr>
                        <a:t>favoredincumbent2</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b="1">
                          <a:latin typeface="Times New Roman"/>
                          <a:ea typeface="Times New Roman"/>
                          <a:cs typeface="Times New Roman"/>
                        </a:rPr>
                        <a:t>legalelections</a:t>
                      </a:r>
                      <a:endParaRPr lang="pl-PL" sz="1800">
                        <a:latin typeface="Calibri"/>
                        <a:ea typeface="Times New Roman"/>
                        <a:cs typeface="Times New Roman"/>
                      </a:endParaRPr>
                    </a:p>
                  </a:txBody>
                  <a:tcPr marL="68580" marR="68580" marT="0" marB="0"/>
                </a:tc>
              </a:tr>
              <a:tr h="726891">
                <a:tc>
                  <a:txBody>
                    <a:bodyPr/>
                    <a:lstStyle/>
                    <a:p>
                      <a:pPr algn="just">
                        <a:lnSpc>
                          <a:spcPct val="150000"/>
                        </a:lnSpc>
                        <a:spcAft>
                          <a:spcPts val="0"/>
                        </a:spcAft>
                      </a:pPr>
                      <a:r>
                        <a:rPr lang="en-GB" sz="1800" dirty="0">
                          <a:latin typeface="Times New Roman"/>
                          <a:ea typeface="Times New Roman"/>
                          <a:cs typeface="Times New Roman"/>
                        </a:rPr>
                        <a:t>Turkey</a:t>
                      </a:r>
                      <a:endParaRPr lang="pl-PL" sz="18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4,1055555</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1,8944445</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3,5333333</a:t>
                      </a:r>
                      <a:endParaRPr lang="pl-PL" sz="1800">
                        <a:latin typeface="Calibri"/>
                        <a:ea typeface="Times New Roman"/>
                        <a:cs typeface="Times New Roman"/>
                      </a:endParaRPr>
                    </a:p>
                  </a:txBody>
                  <a:tcPr marL="68580" marR="68580" marT="0" marB="0"/>
                </a:tc>
              </a:tr>
              <a:tr h="726891">
                <a:tc>
                  <a:txBody>
                    <a:bodyPr/>
                    <a:lstStyle/>
                    <a:p>
                      <a:pPr algn="just">
                        <a:lnSpc>
                          <a:spcPct val="150000"/>
                        </a:lnSpc>
                        <a:spcAft>
                          <a:spcPts val="0"/>
                        </a:spcAft>
                      </a:pPr>
                      <a:r>
                        <a:rPr lang="en-GB" sz="1800">
                          <a:latin typeface="Times New Roman"/>
                          <a:ea typeface="Times New Roman"/>
                          <a:cs typeface="Times New Roman"/>
                        </a:rPr>
                        <a:t>Belarus</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dirty="0">
                          <a:latin typeface="Times New Roman"/>
                          <a:ea typeface="Times New Roman"/>
                          <a:cs typeface="Times New Roman"/>
                        </a:rPr>
                        <a:t>4,0238094</a:t>
                      </a:r>
                      <a:endParaRPr lang="pl-PL" sz="18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1,9761904</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2,5627706</a:t>
                      </a:r>
                      <a:endParaRPr lang="pl-PL" sz="1800">
                        <a:latin typeface="Calibri"/>
                        <a:ea typeface="Times New Roman"/>
                        <a:cs typeface="Times New Roman"/>
                      </a:endParaRPr>
                    </a:p>
                  </a:txBody>
                  <a:tcPr marL="68580" marR="68580" marT="0" marB="0"/>
                </a:tc>
              </a:tr>
              <a:tr h="726891">
                <a:tc>
                  <a:txBody>
                    <a:bodyPr/>
                    <a:lstStyle/>
                    <a:p>
                      <a:pPr algn="just">
                        <a:lnSpc>
                          <a:spcPct val="150000"/>
                        </a:lnSpc>
                        <a:spcAft>
                          <a:spcPts val="0"/>
                        </a:spcAft>
                      </a:pPr>
                      <a:r>
                        <a:rPr lang="en-GB" sz="1800">
                          <a:latin typeface="Times New Roman"/>
                          <a:ea typeface="Times New Roman"/>
                          <a:cs typeface="Times New Roman"/>
                        </a:rPr>
                        <a:t>Hungary</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dirty="0">
                          <a:latin typeface="Times New Roman"/>
                          <a:ea typeface="Times New Roman"/>
                          <a:cs typeface="Times New Roman"/>
                        </a:rPr>
                        <a:t>4,375</a:t>
                      </a:r>
                      <a:endParaRPr lang="pl-PL" sz="18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1,625</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a:latin typeface="Times New Roman"/>
                          <a:ea typeface="Times New Roman"/>
                          <a:cs typeface="Times New Roman"/>
                        </a:rPr>
                        <a:t>4,0625</a:t>
                      </a:r>
                      <a:endParaRPr lang="pl-PL" sz="1800">
                        <a:latin typeface="Calibri"/>
                        <a:ea typeface="Times New Roman"/>
                        <a:cs typeface="Times New Roman"/>
                      </a:endParaRPr>
                    </a:p>
                  </a:txBody>
                  <a:tcPr marL="68580" marR="68580" marT="0" marB="0"/>
                </a:tc>
              </a:tr>
              <a:tr h="726891">
                <a:tc>
                  <a:txBody>
                    <a:bodyPr/>
                    <a:lstStyle/>
                    <a:p>
                      <a:pPr algn="just">
                        <a:lnSpc>
                          <a:spcPct val="150000"/>
                        </a:lnSpc>
                        <a:spcAft>
                          <a:spcPts val="0"/>
                        </a:spcAft>
                      </a:pPr>
                      <a:r>
                        <a:rPr lang="en-GB" sz="1800">
                          <a:latin typeface="Times New Roman"/>
                          <a:ea typeface="Times New Roman"/>
                          <a:cs typeface="Times New Roman"/>
                        </a:rPr>
                        <a:t>Serbia</a:t>
                      </a:r>
                      <a:endParaRPr lang="pl-PL" sz="18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dirty="0">
                          <a:latin typeface="Times New Roman"/>
                          <a:ea typeface="Times New Roman"/>
                          <a:cs typeface="Times New Roman"/>
                        </a:rPr>
                        <a:t>3,5769231</a:t>
                      </a:r>
                      <a:endParaRPr lang="pl-PL" sz="18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dirty="0">
                          <a:latin typeface="Times New Roman"/>
                          <a:ea typeface="Times New Roman"/>
                          <a:cs typeface="Times New Roman"/>
                        </a:rPr>
                        <a:t>2,4230769</a:t>
                      </a:r>
                      <a:endParaRPr lang="pl-PL" sz="18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800" dirty="0">
                          <a:latin typeface="Times New Roman"/>
                          <a:ea typeface="Times New Roman"/>
                          <a:cs typeface="Times New Roman"/>
                        </a:rPr>
                        <a:t>3,6394231</a:t>
                      </a:r>
                      <a:endParaRPr lang="pl-PL" sz="18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Other</a:t>
            </a:r>
            <a:r>
              <a:rPr lang="pl-PL" b="1" dirty="0" smtClean="0"/>
              <a:t> </a:t>
            </a:r>
            <a:r>
              <a:rPr lang="pl-PL" b="1" dirty="0" err="1" smtClean="0"/>
              <a:t>cases</a:t>
            </a:r>
            <a:r>
              <a:rPr lang="pl-PL" b="1" dirty="0" smtClean="0"/>
              <a:t> – Media </a:t>
            </a:r>
            <a:r>
              <a:rPr lang="pl-PL" b="1" dirty="0" err="1" smtClean="0"/>
              <a:t>bias</a:t>
            </a:r>
            <a:r>
              <a:rPr lang="pl-PL" b="1" dirty="0" smtClean="0"/>
              <a:t> (EIP 2017)</a:t>
            </a:r>
            <a:endParaRPr lang="pl-PL" dirty="0"/>
          </a:p>
        </p:txBody>
      </p:sp>
      <p:graphicFrame>
        <p:nvGraphicFramePr>
          <p:cNvPr id="4" name="Symbol zastępczy zawartości 3"/>
          <p:cNvGraphicFramePr>
            <a:graphicFrameLocks noGrp="1"/>
          </p:cNvGraphicFramePr>
          <p:nvPr>
            <p:ph idx="1"/>
          </p:nvPr>
        </p:nvGraphicFramePr>
        <p:xfrm>
          <a:off x="457200" y="1882772"/>
          <a:ext cx="8229599" cy="3778475"/>
        </p:xfrm>
        <a:graphic>
          <a:graphicData uri="http://schemas.openxmlformats.org/drawingml/2006/table">
            <a:tbl>
              <a:tblPr firstRow="1" bandRow="1">
                <a:tableStyleId>{5C22544A-7EE6-4342-B048-85BDC9FD1C3A}</a:tableStyleId>
              </a:tblPr>
              <a:tblGrid>
                <a:gridCol w="1175657"/>
                <a:gridCol w="1175657"/>
                <a:gridCol w="1175657"/>
                <a:gridCol w="1175657"/>
                <a:gridCol w="1068356"/>
                <a:gridCol w="1282958"/>
                <a:gridCol w="1175657"/>
              </a:tblGrid>
              <a:tr h="755695">
                <a:tc>
                  <a:txBody>
                    <a:bodyPr/>
                    <a:lstStyle/>
                    <a:p>
                      <a:pPr algn="just">
                        <a:lnSpc>
                          <a:spcPct val="150000"/>
                        </a:lnSpc>
                        <a:spcAft>
                          <a:spcPts val="0"/>
                        </a:spcAft>
                      </a:pPr>
                      <a:r>
                        <a:rPr lang="en-GB" sz="1600" b="1" dirty="0">
                          <a:latin typeface="Times New Roman"/>
                          <a:ea typeface="Times New Roman"/>
                          <a:cs typeface="Times New Roman"/>
                        </a:rPr>
                        <a:t>country</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dirty="0">
                          <a:latin typeface="Times New Roman"/>
                          <a:ea typeface="Times New Roman"/>
                          <a:cs typeface="Times New Roman"/>
                        </a:rPr>
                        <a:t>newspapers</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tv</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tv2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fairaccess</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faircoverage</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socialmedia</a:t>
                      </a:r>
                      <a:endParaRPr lang="pl-PL" sz="1600">
                        <a:latin typeface="Calibri"/>
                        <a:ea typeface="Times New Roman"/>
                        <a:cs typeface="Times New Roman"/>
                      </a:endParaRPr>
                    </a:p>
                  </a:txBody>
                  <a:tcPr marL="68580" marR="68580" marT="0" marB="0"/>
                </a:tc>
              </a:tr>
              <a:tr h="755695">
                <a:tc>
                  <a:txBody>
                    <a:bodyPr/>
                    <a:lstStyle/>
                    <a:p>
                      <a:pPr algn="just">
                        <a:lnSpc>
                          <a:spcPct val="150000"/>
                        </a:lnSpc>
                        <a:spcAft>
                          <a:spcPts val="0"/>
                        </a:spcAft>
                      </a:pPr>
                      <a:r>
                        <a:rPr lang="en-GB" sz="1600">
                          <a:latin typeface="Times New Roman"/>
                          <a:ea typeface="Times New Roman"/>
                          <a:cs typeface="Times New Roman"/>
                        </a:rPr>
                        <a:t>Turkey</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1,555556</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4,488889</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1,511111</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1,572222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1,8</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3,916162</a:t>
                      </a:r>
                      <a:endParaRPr lang="pl-PL" sz="1600">
                        <a:latin typeface="Calibri"/>
                        <a:ea typeface="Times New Roman"/>
                        <a:cs typeface="Times New Roman"/>
                      </a:endParaRPr>
                    </a:p>
                  </a:txBody>
                  <a:tcPr marL="68580" marR="68580" marT="0" marB="0"/>
                </a:tc>
              </a:tr>
              <a:tr h="755695">
                <a:tc>
                  <a:txBody>
                    <a:bodyPr/>
                    <a:lstStyle/>
                    <a:p>
                      <a:pPr algn="just">
                        <a:lnSpc>
                          <a:spcPct val="150000"/>
                        </a:lnSpc>
                        <a:spcAft>
                          <a:spcPts val="0"/>
                        </a:spcAft>
                      </a:pPr>
                      <a:r>
                        <a:rPr lang="en-GB" sz="1600">
                          <a:latin typeface="Times New Roman"/>
                          <a:ea typeface="Times New Roman"/>
                          <a:cs typeface="Times New Roman"/>
                        </a:rPr>
                        <a:t>Belarus</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1,587121</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4,265152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1,734849</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1,862554</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2,095238</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3,523809</a:t>
                      </a:r>
                      <a:endParaRPr lang="pl-PL" sz="1600">
                        <a:latin typeface="Calibri"/>
                        <a:ea typeface="Times New Roman"/>
                        <a:cs typeface="Times New Roman"/>
                      </a:endParaRPr>
                    </a:p>
                  </a:txBody>
                  <a:tcPr marL="68580" marR="68580" marT="0" marB="0"/>
                </a:tc>
              </a:tr>
              <a:tr h="755695">
                <a:tc>
                  <a:txBody>
                    <a:bodyPr/>
                    <a:lstStyle/>
                    <a:p>
                      <a:pPr algn="just">
                        <a:lnSpc>
                          <a:spcPct val="150000"/>
                        </a:lnSpc>
                        <a:spcAft>
                          <a:spcPts val="0"/>
                        </a:spcAft>
                      </a:pPr>
                      <a:r>
                        <a:rPr lang="en-GB" sz="1600">
                          <a:latin typeface="Times New Roman"/>
                          <a:ea typeface="Times New Roman"/>
                          <a:cs typeface="Times New Roman"/>
                        </a:rPr>
                        <a:t>Hungary</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2,066667</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4,4</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1,6</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1,6</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2,466667</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3,571429</a:t>
                      </a:r>
                      <a:endParaRPr lang="pl-PL" sz="1600">
                        <a:latin typeface="Calibri"/>
                        <a:ea typeface="Times New Roman"/>
                        <a:cs typeface="Times New Roman"/>
                      </a:endParaRPr>
                    </a:p>
                  </a:txBody>
                  <a:tcPr marL="68580" marR="68580" marT="0" marB="0"/>
                </a:tc>
              </a:tr>
              <a:tr h="755695">
                <a:tc>
                  <a:txBody>
                    <a:bodyPr/>
                    <a:lstStyle/>
                    <a:p>
                      <a:pPr algn="just">
                        <a:lnSpc>
                          <a:spcPct val="150000"/>
                        </a:lnSpc>
                        <a:spcAft>
                          <a:spcPts val="0"/>
                        </a:spcAft>
                      </a:pPr>
                      <a:r>
                        <a:rPr lang="en-GB" sz="1600">
                          <a:latin typeface="Times New Roman"/>
                          <a:ea typeface="Times New Roman"/>
                          <a:cs typeface="Times New Roman"/>
                        </a:rPr>
                        <a:t>Serbia</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2,288462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4,149038</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1,850962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2,480769</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2,1875</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3,539683</a:t>
                      </a:r>
                      <a:endParaRPr lang="pl-PL" sz="16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Other</a:t>
            </a:r>
            <a:r>
              <a:rPr lang="pl-PL" b="1" dirty="0" smtClean="0"/>
              <a:t> </a:t>
            </a:r>
            <a:r>
              <a:rPr lang="pl-PL" b="1" dirty="0" err="1" smtClean="0"/>
              <a:t>cases</a:t>
            </a:r>
            <a:r>
              <a:rPr lang="pl-PL" b="1" dirty="0" smtClean="0"/>
              <a:t> – </a:t>
            </a:r>
            <a:r>
              <a:rPr lang="pl-PL" b="1" dirty="0" err="1" smtClean="0"/>
              <a:t>Campaining</a:t>
            </a:r>
            <a:r>
              <a:rPr lang="pl-PL" b="1" dirty="0" smtClean="0"/>
              <a:t> </a:t>
            </a:r>
            <a:r>
              <a:rPr lang="pl-PL" b="1" dirty="0" err="1" smtClean="0"/>
              <a:t>finances</a:t>
            </a:r>
            <a:r>
              <a:rPr lang="pl-PL" b="1" dirty="0" smtClean="0"/>
              <a:t> (EIP 2017)</a:t>
            </a:r>
            <a:endParaRPr lang="pl-PL" dirty="0"/>
          </a:p>
        </p:txBody>
      </p:sp>
      <p:graphicFrame>
        <p:nvGraphicFramePr>
          <p:cNvPr id="4" name="Symbol zastępczy zawartości 3"/>
          <p:cNvGraphicFramePr>
            <a:graphicFrameLocks noGrp="1"/>
          </p:cNvGraphicFramePr>
          <p:nvPr>
            <p:ph idx="1"/>
          </p:nvPr>
        </p:nvGraphicFramePr>
        <p:xfrm>
          <a:off x="457200" y="1882773"/>
          <a:ext cx="8229600" cy="392249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966936"/>
                <a:gridCol w="1090464"/>
              </a:tblGrid>
              <a:tr h="784498">
                <a:tc>
                  <a:txBody>
                    <a:bodyPr/>
                    <a:lstStyle/>
                    <a:p>
                      <a:pPr algn="just">
                        <a:lnSpc>
                          <a:spcPct val="150000"/>
                        </a:lnSpc>
                        <a:spcAft>
                          <a:spcPts val="0"/>
                        </a:spcAft>
                      </a:pPr>
                      <a:r>
                        <a:rPr lang="en-GB" sz="1600" b="1" dirty="0">
                          <a:latin typeface="Times New Roman"/>
                          <a:ea typeface="Times New Roman"/>
                          <a:cs typeface="Times New Roman"/>
                        </a:rPr>
                        <a:t>country</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subsidies</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donations</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accounts</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rich</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b="1">
                          <a:latin typeface="Times New Roman"/>
                          <a:ea typeface="Times New Roman"/>
                          <a:cs typeface="Times New Roman"/>
                        </a:rPr>
                        <a:t>rich2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pl-PL" sz="1600" b="1" dirty="0" smtClean="0">
                          <a:latin typeface="Times New Roman"/>
                          <a:ea typeface="Times New Roman"/>
                          <a:cs typeface="Times New Roman"/>
                        </a:rPr>
                        <a:t>state </a:t>
                      </a:r>
                      <a:r>
                        <a:rPr lang="en-GB" sz="1600" b="1" dirty="0" smtClean="0">
                          <a:latin typeface="Times New Roman"/>
                          <a:ea typeface="Times New Roman"/>
                          <a:cs typeface="Times New Roman"/>
                        </a:rPr>
                        <a:t>resources</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pl-PL" sz="1600" b="1" dirty="0" smtClean="0">
                          <a:latin typeface="Times New Roman"/>
                          <a:ea typeface="Times New Roman"/>
                          <a:cs typeface="Times New Roman"/>
                        </a:rPr>
                        <a:t>state </a:t>
                      </a:r>
                      <a:r>
                        <a:rPr lang="en-GB" sz="1600" b="1" dirty="0" smtClean="0">
                          <a:latin typeface="Times New Roman"/>
                          <a:ea typeface="Times New Roman"/>
                          <a:cs typeface="Times New Roman"/>
                        </a:rPr>
                        <a:t>resource</a:t>
                      </a:r>
                      <a:r>
                        <a:rPr lang="pl-PL" sz="1600" b="1" dirty="0" smtClean="0">
                          <a:latin typeface="Times New Roman"/>
                          <a:ea typeface="Times New Roman"/>
                          <a:cs typeface="Times New Roman"/>
                        </a:rPr>
                        <a:t>s</a:t>
                      </a:r>
                      <a:r>
                        <a:rPr lang="en-GB" sz="1600" b="1" dirty="0" smtClean="0">
                          <a:latin typeface="Times New Roman"/>
                          <a:ea typeface="Times New Roman"/>
                          <a:cs typeface="Times New Roman"/>
                        </a:rPr>
                        <a:t>2</a:t>
                      </a:r>
                      <a:endParaRPr lang="pl-PL" sz="1600" dirty="0">
                        <a:latin typeface="Calibri"/>
                        <a:ea typeface="Times New Roman"/>
                        <a:cs typeface="Times New Roman"/>
                      </a:endParaRPr>
                    </a:p>
                  </a:txBody>
                  <a:tcPr marL="68580" marR="68580" marT="0" marB="0"/>
                </a:tc>
              </a:tr>
              <a:tr h="784498">
                <a:tc>
                  <a:txBody>
                    <a:bodyPr/>
                    <a:lstStyle/>
                    <a:p>
                      <a:pPr algn="just">
                        <a:lnSpc>
                          <a:spcPct val="150000"/>
                        </a:lnSpc>
                        <a:spcAft>
                          <a:spcPts val="0"/>
                        </a:spcAft>
                      </a:pPr>
                      <a:r>
                        <a:rPr lang="en-GB" sz="1600" dirty="0">
                          <a:latin typeface="Times New Roman"/>
                          <a:ea typeface="Times New Roman"/>
                          <a:cs typeface="Times New Roman"/>
                        </a:rPr>
                        <a:t>Turkey</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2,202525</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1,800357</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1,63025</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2,853801</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3,146199</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4,655556</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1,344444</a:t>
                      </a:r>
                      <a:endParaRPr lang="pl-PL" sz="1600">
                        <a:latin typeface="Calibri"/>
                        <a:ea typeface="Times New Roman"/>
                        <a:cs typeface="Times New Roman"/>
                      </a:endParaRPr>
                    </a:p>
                  </a:txBody>
                  <a:tcPr marL="68580" marR="68580" marT="0" marB="0"/>
                </a:tc>
              </a:tr>
              <a:tr h="784498">
                <a:tc>
                  <a:txBody>
                    <a:bodyPr/>
                    <a:lstStyle/>
                    <a:p>
                      <a:pPr algn="just">
                        <a:lnSpc>
                          <a:spcPct val="150000"/>
                        </a:lnSpc>
                        <a:spcAft>
                          <a:spcPts val="0"/>
                        </a:spcAft>
                      </a:pPr>
                      <a:r>
                        <a:rPr lang="en-GB" sz="1600">
                          <a:latin typeface="Times New Roman"/>
                          <a:ea typeface="Times New Roman"/>
                          <a:cs typeface="Times New Roman"/>
                        </a:rPr>
                        <a:t>Belarus</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2,077922</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1,839394</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1,844445</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2,222222</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3,777778</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4,628788</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1,371212</a:t>
                      </a:r>
                      <a:endParaRPr lang="pl-PL" sz="1600">
                        <a:latin typeface="Calibri"/>
                        <a:ea typeface="Times New Roman"/>
                        <a:cs typeface="Times New Roman"/>
                      </a:endParaRPr>
                    </a:p>
                  </a:txBody>
                  <a:tcPr marL="68580" marR="68580" marT="0" marB="0"/>
                </a:tc>
              </a:tr>
              <a:tr h="784498">
                <a:tc>
                  <a:txBody>
                    <a:bodyPr/>
                    <a:lstStyle/>
                    <a:p>
                      <a:pPr algn="just">
                        <a:lnSpc>
                          <a:spcPct val="150000"/>
                        </a:lnSpc>
                        <a:spcAft>
                          <a:spcPts val="0"/>
                        </a:spcAft>
                      </a:pPr>
                      <a:r>
                        <a:rPr lang="en-GB" sz="1600">
                          <a:latin typeface="Times New Roman"/>
                          <a:ea typeface="Times New Roman"/>
                          <a:cs typeface="Times New Roman"/>
                        </a:rPr>
                        <a:t>Hungary</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3,25</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2,642857</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1,733333</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3</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3</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4,1875</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1,8125</a:t>
                      </a:r>
                      <a:endParaRPr lang="pl-PL" sz="1600">
                        <a:latin typeface="Calibri"/>
                        <a:ea typeface="Times New Roman"/>
                        <a:cs typeface="Times New Roman"/>
                      </a:endParaRPr>
                    </a:p>
                  </a:txBody>
                  <a:tcPr marL="68580" marR="68580" marT="0" marB="0"/>
                </a:tc>
              </a:tr>
              <a:tr h="784498">
                <a:tc>
                  <a:txBody>
                    <a:bodyPr/>
                    <a:lstStyle/>
                    <a:p>
                      <a:pPr algn="just">
                        <a:lnSpc>
                          <a:spcPct val="150000"/>
                        </a:lnSpc>
                        <a:spcAft>
                          <a:spcPts val="0"/>
                        </a:spcAft>
                      </a:pPr>
                      <a:r>
                        <a:rPr lang="en-GB" sz="1600">
                          <a:latin typeface="Times New Roman"/>
                          <a:ea typeface="Times New Roman"/>
                          <a:cs typeface="Times New Roman"/>
                        </a:rPr>
                        <a:t>Serbia</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2,958334</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2,386364</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1,784091</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a:latin typeface="Times New Roman"/>
                          <a:ea typeface="Times New Roman"/>
                          <a:cs typeface="Times New Roman"/>
                        </a:rPr>
                        <a:t>2,875</a:t>
                      </a:r>
                      <a:endParaRPr lang="pl-PL" sz="160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3,125</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4,350649</a:t>
                      </a:r>
                      <a:endParaRPr lang="pl-PL" sz="1600" dirty="0">
                        <a:latin typeface="Calibri"/>
                        <a:ea typeface="Times New Roman"/>
                        <a:cs typeface="Times New Roman"/>
                      </a:endParaRPr>
                    </a:p>
                  </a:txBody>
                  <a:tcPr marL="68580" marR="68580" marT="0" marB="0"/>
                </a:tc>
                <a:tc>
                  <a:txBody>
                    <a:bodyPr/>
                    <a:lstStyle/>
                    <a:p>
                      <a:pPr algn="just">
                        <a:lnSpc>
                          <a:spcPct val="150000"/>
                        </a:lnSpc>
                        <a:spcAft>
                          <a:spcPts val="0"/>
                        </a:spcAft>
                      </a:pPr>
                      <a:r>
                        <a:rPr lang="en-GB" sz="1600" dirty="0">
                          <a:latin typeface="Times New Roman"/>
                          <a:ea typeface="Times New Roman"/>
                          <a:cs typeface="Times New Roman"/>
                        </a:rPr>
                        <a:t>1,649351</a:t>
                      </a:r>
                      <a:endParaRPr lang="pl-PL" sz="16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Conclusions</a:t>
            </a:r>
            <a:endParaRPr lang="pl-PL" b="1" dirty="0"/>
          </a:p>
        </p:txBody>
      </p:sp>
      <p:sp>
        <p:nvSpPr>
          <p:cNvPr id="3" name="Symbol zastępczy zawartości 2"/>
          <p:cNvSpPr>
            <a:spLocks noGrp="1"/>
          </p:cNvSpPr>
          <p:nvPr>
            <p:ph idx="1"/>
          </p:nvPr>
        </p:nvSpPr>
        <p:spPr/>
        <p:txBody>
          <a:bodyPr>
            <a:normAutofit lnSpcReduction="10000"/>
          </a:bodyPr>
          <a:lstStyle/>
          <a:p>
            <a:pPr>
              <a:buNone/>
            </a:pPr>
            <a:r>
              <a:rPr lang="pl-PL" dirty="0" smtClean="0"/>
              <a:t>1. </a:t>
            </a:r>
            <a:r>
              <a:rPr lang="en-US" dirty="0" smtClean="0"/>
              <a:t>Despite the differences</a:t>
            </a:r>
            <a:r>
              <a:rPr lang="pl-PL" dirty="0" smtClean="0"/>
              <a:t> </a:t>
            </a:r>
            <a:r>
              <a:rPr lang="pl-PL" dirty="0" err="1" smtClean="0"/>
              <a:t>in</a:t>
            </a:r>
            <a:r>
              <a:rPr lang="pl-PL" dirty="0" smtClean="0"/>
              <a:t> </a:t>
            </a:r>
            <a:r>
              <a:rPr lang="pl-PL" dirty="0" err="1" smtClean="0"/>
              <a:t>details</a:t>
            </a:r>
            <a:r>
              <a:rPr lang="pl-PL" dirty="0" smtClean="0"/>
              <a:t>,</a:t>
            </a:r>
            <a:r>
              <a:rPr lang="en-US" dirty="0" smtClean="0"/>
              <a:t> in all analyzed states the incumbents have resorted to a plethora of means inhibiting their competitiveness, distorting the level playing field by limiting the access of opposition parties to resources, be it media or financial and administrative assets as well as by manipulating the electoral laws and procedures included in these laws.</a:t>
            </a:r>
            <a:endParaRPr lang="pl-PL" dirty="0" smtClean="0"/>
          </a:p>
          <a:p>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Conclusions</a:t>
            </a:r>
            <a:endParaRPr lang="pl-PL" dirty="0"/>
          </a:p>
        </p:txBody>
      </p:sp>
      <p:sp>
        <p:nvSpPr>
          <p:cNvPr id="3" name="Symbol zastępczy zawartości 2"/>
          <p:cNvSpPr>
            <a:spLocks noGrp="1"/>
          </p:cNvSpPr>
          <p:nvPr>
            <p:ph idx="1"/>
          </p:nvPr>
        </p:nvSpPr>
        <p:spPr/>
        <p:txBody>
          <a:bodyPr>
            <a:normAutofit fontScale="92500" lnSpcReduction="10000"/>
          </a:bodyPr>
          <a:lstStyle/>
          <a:p>
            <a:pPr>
              <a:buNone/>
            </a:pPr>
            <a:r>
              <a:rPr lang="pl-PL" dirty="0" smtClean="0"/>
              <a:t>2. </a:t>
            </a:r>
            <a:r>
              <a:rPr lang="en-US" dirty="0" smtClean="0"/>
              <a:t>Although all these countries made in the past a relative progress in the democratization process (certainly to different degree in each case), which was influenced also by the European Union within the mechanism of conditionality, the current phenomenon concerning the elections and their integrity reveals that the EU is in one more crisis</a:t>
            </a:r>
            <a:r>
              <a:rPr lang="pl-PL" dirty="0" smtClean="0"/>
              <a:t> as a </a:t>
            </a:r>
            <a:r>
              <a:rPr lang="pl-PL" dirty="0" err="1" smtClean="0"/>
              <a:t>normative</a:t>
            </a:r>
            <a:r>
              <a:rPr lang="pl-PL" dirty="0" smtClean="0"/>
              <a:t> </a:t>
            </a:r>
            <a:r>
              <a:rPr lang="pl-PL" dirty="0" err="1" smtClean="0"/>
              <a:t>power</a:t>
            </a:r>
            <a:r>
              <a:rPr lang="pl-PL" dirty="0" smtClean="0"/>
              <a:t> and „</a:t>
            </a:r>
            <a:r>
              <a:rPr lang="pl-PL" dirty="0" err="1" smtClean="0"/>
              <a:t>stabilizer</a:t>
            </a:r>
            <a:r>
              <a:rPr lang="pl-PL" dirty="0" smtClean="0"/>
              <a:t>” of </a:t>
            </a:r>
            <a:r>
              <a:rPr lang="pl-PL" dirty="0" err="1" smtClean="0"/>
              <a:t>new</a:t>
            </a:r>
            <a:r>
              <a:rPr lang="pl-PL" dirty="0" smtClean="0"/>
              <a:t> </a:t>
            </a:r>
            <a:r>
              <a:rPr lang="pl-PL" dirty="0" err="1" smtClean="0"/>
              <a:t>political</a:t>
            </a:r>
            <a:r>
              <a:rPr lang="pl-PL" dirty="0" smtClean="0"/>
              <a:t> </a:t>
            </a:r>
            <a:r>
              <a:rPr lang="pl-PL" dirty="0" err="1" smtClean="0"/>
              <a:t>regimes</a:t>
            </a:r>
            <a:r>
              <a:rPr lang="pl-PL"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Conclusions</a:t>
            </a:r>
            <a:endParaRPr lang="pl-PL" dirty="0"/>
          </a:p>
        </p:txBody>
      </p:sp>
      <p:sp>
        <p:nvSpPr>
          <p:cNvPr id="3" name="Symbol zastępczy zawartości 2"/>
          <p:cNvSpPr>
            <a:spLocks noGrp="1"/>
          </p:cNvSpPr>
          <p:nvPr>
            <p:ph idx="1"/>
          </p:nvPr>
        </p:nvSpPr>
        <p:spPr/>
        <p:txBody>
          <a:bodyPr>
            <a:normAutofit fontScale="92500" lnSpcReduction="20000"/>
          </a:bodyPr>
          <a:lstStyle/>
          <a:p>
            <a:pPr>
              <a:buNone/>
            </a:pPr>
            <a:r>
              <a:rPr lang="pl-PL" dirty="0" smtClean="0"/>
              <a:t>3. T</a:t>
            </a:r>
            <a:r>
              <a:rPr lang="en-US" dirty="0" smtClean="0"/>
              <a:t>he electoral malpractices contribute substantially to shifting the party system to the dominant party </a:t>
            </a:r>
            <a:r>
              <a:rPr lang="en-US" dirty="0" smtClean="0"/>
              <a:t>model</a:t>
            </a:r>
            <a:r>
              <a:rPr lang="pl-PL" dirty="0" smtClean="0"/>
              <a:t>  - (</a:t>
            </a:r>
            <a:r>
              <a:rPr lang="pl-PL" dirty="0" err="1" smtClean="0"/>
              <a:t>coalitions</a:t>
            </a:r>
            <a:r>
              <a:rPr lang="pl-PL" dirty="0" smtClean="0"/>
              <a:t> </a:t>
            </a:r>
            <a:r>
              <a:rPr lang="pl-PL" dirty="0" err="1" smtClean="0"/>
              <a:t>in</a:t>
            </a:r>
            <a:r>
              <a:rPr lang="pl-PL" dirty="0" smtClean="0"/>
              <a:t> </a:t>
            </a:r>
            <a:r>
              <a:rPr lang="pl-PL" dirty="0" err="1" smtClean="0"/>
              <a:t>some</a:t>
            </a:r>
            <a:r>
              <a:rPr lang="pl-PL" dirty="0" smtClean="0"/>
              <a:t> </a:t>
            </a:r>
            <a:r>
              <a:rPr lang="pl-PL" dirty="0" err="1" smtClean="0"/>
              <a:t>cases</a:t>
            </a:r>
            <a:r>
              <a:rPr lang="pl-PL" dirty="0" smtClean="0"/>
              <a:t> </a:t>
            </a:r>
            <a:r>
              <a:rPr lang="pl-PL" dirty="0" err="1" smtClean="0"/>
              <a:t>change</a:t>
            </a:r>
            <a:r>
              <a:rPr lang="pl-PL" dirty="0" smtClean="0"/>
              <a:t> a </a:t>
            </a:r>
            <a:r>
              <a:rPr lang="pl-PL" dirty="0" err="1" smtClean="0"/>
              <a:t>little</a:t>
            </a:r>
            <a:r>
              <a:rPr lang="pl-PL" dirty="0" smtClean="0"/>
              <a:t>, </a:t>
            </a:r>
            <a:r>
              <a:rPr lang="pl-PL" dirty="0" err="1" smtClean="0"/>
              <a:t>Belarus</a:t>
            </a:r>
            <a:r>
              <a:rPr lang="pl-PL" dirty="0" smtClean="0"/>
              <a:t> </a:t>
            </a:r>
            <a:r>
              <a:rPr lang="pl-PL" dirty="0" smtClean="0"/>
              <a:t>– </a:t>
            </a:r>
            <a:r>
              <a:rPr lang="pl-PL" dirty="0" err="1" smtClean="0"/>
              <a:t>exception</a:t>
            </a:r>
            <a:r>
              <a:rPr lang="pl-PL" dirty="0" smtClean="0"/>
              <a:t> as far as party system </a:t>
            </a:r>
            <a:r>
              <a:rPr lang="pl-PL" dirty="0" err="1" smtClean="0"/>
              <a:t>is</a:t>
            </a:r>
            <a:r>
              <a:rPr lang="pl-PL" dirty="0" smtClean="0"/>
              <a:t> </a:t>
            </a:r>
            <a:r>
              <a:rPr lang="pl-PL" smtClean="0"/>
              <a:t>concerned</a:t>
            </a:r>
            <a:r>
              <a:rPr lang="pl-PL" smtClean="0"/>
              <a:t>) </a:t>
            </a:r>
            <a:r>
              <a:rPr lang="pl-PL" dirty="0" err="1" smtClean="0"/>
              <a:t>together</a:t>
            </a:r>
            <a:r>
              <a:rPr lang="pl-PL" dirty="0" smtClean="0"/>
              <a:t> </a:t>
            </a:r>
            <a:r>
              <a:rPr lang="pl-PL" dirty="0" err="1" smtClean="0"/>
              <a:t>with</a:t>
            </a:r>
            <a:r>
              <a:rPr lang="pl-PL" dirty="0" smtClean="0"/>
              <a:t> </a:t>
            </a:r>
            <a:r>
              <a:rPr lang="pl-PL" dirty="0" err="1" smtClean="0"/>
              <a:t>the</a:t>
            </a:r>
            <a:r>
              <a:rPr lang="pl-PL" dirty="0" smtClean="0"/>
              <a:t> </a:t>
            </a:r>
            <a:r>
              <a:rPr lang="en-US" dirty="0" smtClean="0"/>
              <a:t>marginalization of </a:t>
            </a:r>
            <a:r>
              <a:rPr lang="en-US" dirty="0" smtClean="0"/>
              <a:t>opposition</a:t>
            </a:r>
            <a:r>
              <a:rPr lang="pl-PL" dirty="0" smtClean="0"/>
              <a:t>.</a:t>
            </a:r>
            <a:endParaRPr lang="pl-PL" dirty="0" smtClean="0"/>
          </a:p>
          <a:p>
            <a:pPr>
              <a:buNone/>
            </a:pPr>
            <a:r>
              <a:rPr lang="pl-PL" dirty="0" err="1" smtClean="0"/>
              <a:t>When</a:t>
            </a:r>
            <a:r>
              <a:rPr lang="pl-PL" dirty="0" smtClean="0"/>
              <a:t> we </a:t>
            </a:r>
            <a:r>
              <a:rPr lang="pl-PL" dirty="0" err="1" smtClean="0"/>
              <a:t>add</a:t>
            </a:r>
            <a:r>
              <a:rPr lang="pl-PL" dirty="0" smtClean="0"/>
              <a:t> to </a:t>
            </a:r>
            <a:r>
              <a:rPr lang="pl-PL" dirty="0" err="1" smtClean="0"/>
              <a:t>this</a:t>
            </a:r>
            <a:r>
              <a:rPr lang="pl-PL" dirty="0" smtClean="0"/>
              <a:t> </a:t>
            </a:r>
            <a:r>
              <a:rPr lang="pl-PL" dirty="0" err="1" smtClean="0"/>
              <a:t>the</a:t>
            </a:r>
            <a:r>
              <a:rPr lang="pl-PL" dirty="0" smtClean="0"/>
              <a:t> </a:t>
            </a:r>
            <a:r>
              <a:rPr lang="pl-PL" dirty="0" err="1" smtClean="0"/>
              <a:t>populist</a:t>
            </a:r>
            <a:r>
              <a:rPr lang="pl-PL" dirty="0" smtClean="0"/>
              <a:t> </a:t>
            </a:r>
            <a:r>
              <a:rPr lang="pl-PL" dirty="0" err="1" smtClean="0"/>
              <a:t>policy</a:t>
            </a:r>
            <a:r>
              <a:rPr lang="pl-PL" dirty="0" smtClean="0"/>
              <a:t> and </a:t>
            </a:r>
            <a:r>
              <a:rPr lang="pl-PL" dirty="0" err="1" smtClean="0"/>
              <a:t>use</a:t>
            </a:r>
            <a:r>
              <a:rPr lang="pl-PL" dirty="0" smtClean="0"/>
              <a:t> of </a:t>
            </a:r>
            <a:r>
              <a:rPr lang="pl-PL" dirty="0" err="1" smtClean="0"/>
              <a:t>clientelistic</a:t>
            </a:r>
            <a:r>
              <a:rPr lang="pl-PL" dirty="0" smtClean="0"/>
              <a:t> networks of </a:t>
            </a:r>
            <a:r>
              <a:rPr lang="pl-PL" dirty="0" err="1" smtClean="0"/>
              <a:t>different</a:t>
            </a:r>
            <a:r>
              <a:rPr lang="pl-PL" dirty="0" smtClean="0"/>
              <a:t> </a:t>
            </a:r>
            <a:r>
              <a:rPr lang="pl-PL" dirty="0" err="1" smtClean="0"/>
              <a:t>type</a:t>
            </a:r>
            <a:r>
              <a:rPr lang="pl-PL" dirty="0" smtClean="0"/>
              <a:t>, we </a:t>
            </a:r>
            <a:r>
              <a:rPr lang="pl-PL" dirty="0" err="1" smtClean="0"/>
              <a:t>see</a:t>
            </a:r>
            <a:r>
              <a:rPr lang="pl-PL" dirty="0" smtClean="0"/>
              <a:t> </a:t>
            </a:r>
            <a:r>
              <a:rPr lang="pl-PL" dirty="0" err="1" smtClean="0"/>
              <a:t>the</a:t>
            </a:r>
            <a:r>
              <a:rPr lang="pl-PL" dirty="0" smtClean="0"/>
              <a:t> challenge for  </a:t>
            </a:r>
            <a:r>
              <a:rPr lang="pl-PL" dirty="0" err="1" smtClean="0"/>
              <a:t>the</a:t>
            </a:r>
            <a:r>
              <a:rPr lang="pl-PL" dirty="0" smtClean="0"/>
              <a:t> </a:t>
            </a:r>
            <a:r>
              <a:rPr lang="pl-PL" dirty="0" err="1" smtClean="0"/>
              <a:t>unconsolidated</a:t>
            </a:r>
            <a:r>
              <a:rPr lang="pl-PL" dirty="0" smtClean="0"/>
              <a:t> </a:t>
            </a:r>
            <a:r>
              <a:rPr lang="pl-PL" dirty="0" err="1" smtClean="0"/>
              <a:t>democracies</a:t>
            </a:r>
            <a:r>
              <a:rPr lang="pl-PL" dirty="0" smtClean="0"/>
              <a:t> </a:t>
            </a:r>
            <a:r>
              <a:rPr lang="pl-PL" dirty="0" err="1" smtClean="0"/>
              <a:t>or</a:t>
            </a:r>
            <a:r>
              <a:rPr lang="pl-PL" dirty="0" smtClean="0"/>
              <a:t> </a:t>
            </a:r>
            <a:r>
              <a:rPr lang="pl-PL" dirty="0" err="1" smtClean="0"/>
              <a:t>countries</a:t>
            </a:r>
            <a:r>
              <a:rPr lang="pl-PL" dirty="0" smtClean="0"/>
              <a:t> </a:t>
            </a:r>
            <a:r>
              <a:rPr lang="pl-PL" dirty="0" err="1" smtClean="0"/>
              <a:t>in</a:t>
            </a:r>
            <a:r>
              <a:rPr lang="pl-PL" dirty="0" smtClean="0"/>
              <a:t> a </a:t>
            </a:r>
            <a:r>
              <a:rPr lang="pl-PL" dirty="0" err="1" smtClean="0"/>
              <a:t>transition</a:t>
            </a:r>
            <a:r>
              <a:rPr lang="pl-PL" dirty="0" smtClean="0"/>
              <a:t> to </a:t>
            </a:r>
            <a:r>
              <a:rPr lang="pl-PL" dirty="0" err="1" smtClean="0"/>
              <a:t>the</a:t>
            </a:r>
            <a:r>
              <a:rPr lang="pl-PL" dirty="0" smtClean="0"/>
              <a:t> </a:t>
            </a:r>
            <a:r>
              <a:rPr lang="pl-PL" dirty="0" err="1" smtClean="0"/>
              <a:t>democratic</a:t>
            </a:r>
            <a:r>
              <a:rPr lang="pl-PL" dirty="0" smtClean="0"/>
              <a:t> </a:t>
            </a:r>
            <a:r>
              <a:rPr lang="pl-PL" dirty="0" err="1" smtClean="0"/>
              <a:t>regime</a:t>
            </a:r>
            <a:r>
              <a:rPr lang="pl-PL" dirty="0" smtClean="0"/>
              <a:t>.</a:t>
            </a:r>
          </a:p>
          <a:p>
            <a:pPr>
              <a:buNone/>
            </a:pPr>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err="1" smtClean="0"/>
              <a:t>Conclusions</a:t>
            </a:r>
            <a:endParaRPr lang="pl-PL" sz="3600" b="1" dirty="0"/>
          </a:p>
        </p:txBody>
      </p:sp>
      <p:sp>
        <p:nvSpPr>
          <p:cNvPr id="3" name="Symbol zastępczy zawartości 2"/>
          <p:cNvSpPr>
            <a:spLocks noGrp="1"/>
          </p:cNvSpPr>
          <p:nvPr>
            <p:ph idx="1"/>
          </p:nvPr>
        </p:nvSpPr>
        <p:spPr/>
        <p:txBody>
          <a:bodyPr>
            <a:normAutofit fontScale="85000" lnSpcReduction="10000"/>
          </a:bodyPr>
          <a:lstStyle/>
          <a:p>
            <a:pPr>
              <a:buNone/>
            </a:pPr>
            <a:r>
              <a:rPr lang="pl-PL" dirty="0" smtClean="0"/>
              <a:t>4. </a:t>
            </a:r>
            <a:r>
              <a:rPr lang="pl-PL" dirty="0" err="1" smtClean="0"/>
              <a:t>Negative</a:t>
            </a:r>
            <a:r>
              <a:rPr lang="pl-PL" dirty="0" smtClean="0"/>
              <a:t> </a:t>
            </a:r>
            <a:r>
              <a:rPr lang="pl-PL" dirty="0" err="1" smtClean="0"/>
              <a:t>contribution</a:t>
            </a:r>
            <a:r>
              <a:rPr lang="pl-PL" dirty="0" smtClean="0"/>
              <a:t> of </a:t>
            </a:r>
            <a:r>
              <a:rPr lang="pl-PL" dirty="0" err="1" smtClean="0"/>
              <a:t>malpractices</a:t>
            </a:r>
            <a:r>
              <a:rPr lang="pl-PL" dirty="0" smtClean="0"/>
              <a:t> (</a:t>
            </a:r>
            <a:r>
              <a:rPr lang="pl-PL" dirty="0" err="1" smtClean="0"/>
              <a:t>de-democratization</a:t>
            </a:r>
            <a:r>
              <a:rPr lang="pl-PL" dirty="0" smtClean="0"/>
              <a:t> – </a:t>
            </a:r>
            <a:r>
              <a:rPr lang="pl-PL" dirty="0" err="1" smtClean="0"/>
              <a:t>complex</a:t>
            </a:r>
            <a:r>
              <a:rPr lang="pl-PL" dirty="0" smtClean="0"/>
              <a:t> </a:t>
            </a:r>
            <a:r>
              <a:rPr lang="pl-PL" dirty="0" err="1" smtClean="0"/>
              <a:t>phenomenon</a:t>
            </a:r>
            <a:r>
              <a:rPr lang="pl-PL" dirty="0" smtClean="0"/>
              <a:t>):</a:t>
            </a:r>
          </a:p>
          <a:p>
            <a:pPr marL="578358" indent="-514350">
              <a:buAutoNum type="alphaLcParenR"/>
            </a:pPr>
            <a:r>
              <a:rPr lang="pl-PL" dirty="0" err="1" smtClean="0"/>
              <a:t>Short-term&amp;direct</a:t>
            </a:r>
            <a:r>
              <a:rPr lang="pl-PL" dirty="0" smtClean="0"/>
              <a:t> –  </a:t>
            </a:r>
            <a:r>
              <a:rPr lang="pl-PL" dirty="0" err="1" smtClean="0"/>
              <a:t>they</a:t>
            </a:r>
            <a:r>
              <a:rPr lang="pl-PL" dirty="0" smtClean="0"/>
              <a:t> </a:t>
            </a:r>
            <a:r>
              <a:rPr lang="pl-PL" dirty="0" err="1" smtClean="0"/>
              <a:t>are</a:t>
            </a:r>
            <a:r>
              <a:rPr lang="pl-PL" dirty="0" smtClean="0"/>
              <a:t> </a:t>
            </a:r>
            <a:r>
              <a:rPr lang="en-US" dirty="0" smtClean="0"/>
              <a:t>themselves manifestations of problems in the democratization process</a:t>
            </a:r>
            <a:endParaRPr lang="pl-PL" dirty="0" smtClean="0"/>
          </a:p>
          <a:p>
            <a:pPr marL="578358" indent="-514350">
              <a:buAutoNum type="alphaLcParenR"/>
            </a:pPr>
            <a:r>
              <a:rPr lang="pl-PL" dirty="0" err="1" smtClean="0"/>
              <a:t>Long-term&amp;indirect</a:t>
            </a:r>
            <a:r>
              <a:rPr lang="pl-PL" dirty="0" smtClean="0"/>
              <a:t> – </a:t>
            </a:r>
            <a:r>
              <a:rPr lang="pl-PL" dirty="0" err="1" smtClean="0"/>
              <a:t>change</a:t>
            </a:r>
            <a:r>
              <a:rPr lang="pl-PL" dirty="0" smtClean="0"/>
              <a:t> </a:t>
            </a:r>
            <a:r>
              <a:rPr lang="en-US" dirty="0" smtClean="0"/>
              <a:t>of the political regime</a:t>
            </a:r>
            <a:r>
              <a:rPr lang="pl-PL" dirty="0" smtClean="0"/>
              <a:t> </a:t>
            </a:r>
            <a:r>
              <a:rPr lang="en-US" dirty="0" smtClean="0"/>
              <a:t>for a less democratic one</a:t>
            </a:r>
            <a:r>
              <a:rPr lang="pl-PL" dirty="0" smtClean="0"/>
              <a:t> </a:t>
            </a:r>
            <a:r>
              <a:rPr lang="pl-PL" dirty="0" err="1" smtClean="0"/>
              <a:t>also</a:t>
            </a:r>
            <a:r>
              <a:rPr lang="pl-PL" dirty="0" smtClean="0"/>
              <a:t> </a:t>
            </a:r>
            <a:r>
              <a:rPr lang="pl-PL" dirty="0" err="1" smtClean="0"/>
              <a:t>possible</a:t>
            </a:r>
            <a:r>
              <a:rPr lang="en-US" dirty="0" smtClean="0"/>
              <a:t> </a:t>
            </a:r>
            <a:r>
              <a:rPr lang="pl-PL" dirty="0" smtClean="0"/>
              <a:t>(not </a:t>
            </a:r>
            <a:r>
              <a:rPr lang="pl-PL" dirty="0" err="1" smtClean="0"/>
              <a:t>only</a:t>
            </a:r>
            <a:r>
              <a:rPr lang="pl-PL" dirty="0" smtClean="0"/>
              <a:t> </a:t>
            </a:r>
            <a:r>
              <a:rPr lang="pl-PL" dirty="0" err="1" smtClean="0"/>
              <a:t>within</a:t>
            </a:r>
            <a:r>
              <a:rPr lang="pl-PL" dirty="0" smtClean="0"/>
              <a:t> </a:t>
            </a:r>
            <a:r>
              <a:rPr lang="pl-PL" dirty="0" err="1" smtClean="0"/>
              <a:t>the</a:t>
            </a:r>
            <a:r>
              <a:rPr lang="pl-PL" dirty="0" smtClean="0"/>
              <a:t> </a:t>
            </a:r>
            <a:r>
              <a:rPr lang="pl-PL" dirty="0" err="1" smtClean="0"/>
              <a:t>regime</a:t>
            </a:r>
            <a:r>
              <a:rPr lang="pl-PL" dirty="0" smtClean="0"/>
              <a:t>) - as</a:t>
            </a:r>
            <a:r>
              <a:rPr lang="en-US" dirty="0" smtClean="0"/>
              <a:t> a result of the increasingly unlimited and uncontrolled power of incumbents whose policy is strengthening the authoritarian tendencies observed in a particular country. </a:t>
            </a: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Thank</a:t>
            </a:r>
            <a:r>
              <a:rPr lang="pl-PL" b="1" dirty="0" smtClean="0"/>
              <a:t> </a:t>
            </a:r>
            <a:r>
              <a:rPr lang="pl-PL" b="1" dirty="0" err="1" smtClean="0"/>
              <a:t>you</a:t>
            </a:r>
            <a:r>
              <a:rPr lang="pl-PL" b="1" dirty="0" smtClean="0"/>
              <a:t> for </a:t>
            </a:r>
            <a:r>
              <a:rPr lang="pl-PL" b="1" dirty="0" err="1" smtClean="0"/>
              <a:t>your</a:t>
            </a:r>
            <a:r>
              <a:rPr lang="pl-PL" b="1" dirty="0" smtClean="0"/>
              <a:t> </a:t>
            </a:r>
            <a:r>
              <a:rPr lang="pl-PL" b="1" dirty="0" err="1" smtClean="0"/>
              <a:t>attention</a:t>
            </a:r>
            <a:r>
              <a:rPr lang="pl-PL" b="1" dirty="0" smtClean="0"/>
              <a:t>!</a:t>
            </a:r>
            <a:endParaRPr lang="pl-PL" b="1" dirty="0"/>
          </a:p>
        </p:txBody>
      </p:sp>
      <p:sp>
        <p:nvSpPr>
          <p:cNvPr id="6" name="Symbol zastępczy zawartości 5"/>
          <p:cNvSpPr>
            <a:spLocks noGrp="1"/>
          </p:cNvSpPr>
          <p:nvPr>
            <p:ph idx="1"/>
          </p:nvPr>
        </p:nvSpPr>
        <p:spPr/>
        <p:txBody>
          <a:bodyPr/>
          <a:lstStyle/>
          <a:p>
            <a:pPr>
              <a:buNone/>
            </a:pPr>
            <a:r>
              <a:rPr lang="pl-PL" dirty="0" err="1" smtClean="0"/>
              <a:t>Website</a:t>
            </a:r>
            <a:r>
              <a:rPr lang="pl-PL" dirty="0" smtClean="0"/>
              <a:t> of </a:t>
            </a:r>
            <a:r>
              <a:rPr lang="pl-PL" dirty="0" err="1" smtClean="0"/>
              <a:t>the</a:t>
            </a:r>
            <a:r>
              <a:rPr lang="pl-PL" dirty="0" smtClean="0"/>
              <a:t> </a:t>
            </a:r>
            <a:r>
              <a:rPr lang="pl-PL" dirty="0" err="1" smtClean="0"/>
              <a:t>project</a:t>
            </a:r>
            <a:r>
              <a:rPr lang="pl-PL" dirty="0" smtClean="0"/>
              <a:t>:</a:t>
            </a:r>
          </a:p>
          <a:p>
            <a:pPr>
              <a:buNone/>
            </a:pPr>
            <a:endParaRPr lang="pl-PL" dirty="0" smtClean="0"/>
          </a:p>
          <a:p>
            <a:pPr>
              <a:buNone/>
            </a:pPr>
            <a:r>
              <a:rPr lang="pl-PL" sz="4800" dirty="0" smtClean="0"/>
              <a:t>http://www.inp.uw.edu.pl/projekt_wybory_turcja/en</a:t>
            </a:r>
          </a:p>
          <a:p>
            <a:pPr>
              <a:buNone/>
            </a:pP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Paper – </a:t>
            </a:r>
            <a:r>
              <a:rPr lang="pl-PL" b="1" dirty="0" err="1" smtClean="0"/>
              <a:t>initial</a:t>
            </a:r>
            <a:r>
              <a:rPr lang="pl-PL" b="1" dirty="0" smtClean="0"/>
              <a:t> </a:t>
            </a:r>
            <a:r>
              <a:rPr lang="pl-PL" b="1" dirty="0" err="1" smtClean="0"/>
              <a:t>phase</a:t>
            </a:r>
            <a:r>
              <a:rPr lang="pl-PL" b="1" dirty="0" smtClean="0"/>
              <a:t> of </a:t>
            </a:r>
            <a:r>
              <a:rPr lang="pl-PL" b="1" dirty="0" err="1" smtClean="0"/>
              <a:t>the</a:t>
            </a:r>
            <a:r>
              <a:rPr lang="pl-PL" b="1" dirty="0" smtClean="0"/>
              <a:t> </a:t>
            </a:r>
            <a:r>
              <a:rPr lang="pl-PL" b="1" dirty="0" err="1" smtClean="0"/>
              <a:t>project</a:t>
            </a:r>
            <a:endParaRPr lang="pl-PL" b="1" dirty="0"/>
          </a:p>
        </p:txBody>
      </p:sp>
      <p:sp>
        <p:nvSpPr>
          <p:cNvPr id="3" name="Symbol zastępczy zawartości 2"/>
          <p:cNvSpPr>
            <a:spLocks noGrp="1"/>
          </p:cNvSpPr>
          <p:nvPr>
            <p:ph idx="1"/>
          </p:nvPr>
        </p:nvSpPr>
        <p:spPr/>
        <p:txBody>
          <a:bodyPr/>
          <a:lstStyle/>
          <a:p>
            <a:r>
              <a:rPr lang="pl-PL" dirty="0" smtClean="0"/>
              <a:t>Project </a:t>
            </a:r>
            <a:r>
              <a:rPr lang="en-US" dirty="0" smtClean="0"/>
              <a:t>“Between Fair and Rigged. Elections as a Key Determinant of the ‘Borderline Political Regime’ - Turkey in Comparative Perspective</a:t>
            </a:r>
            <a:r>
              <a:rPr lang="pl-PL" dirty="0" smtClean="0"/>
              <a:t>” </a:t>
            </a:r>
          </a:p>
          <a:p>
            <a:r>
              <a:rPr lang="en-US" dirty="0" smtClean="0"/>
              <a:t>Faculty of Political Science and International Studies, University of </a:t>
            </a:r>
            <a:r>
              <a:rPr lang="en-US" dirty="0" err="1" smtClean="0"/>
              <a:t>Warsa</a:t>
            </a:r>
            <a:r>
              <a:rPr lang="pl-PL" dirty="0" smtClean="0"/>
              <a:t>w, 2017-2018,</a:t>
            </a:r>
            <a:r>
              <a:rPr lang="en-US" dirty="0" smtClean="0"/>
              <a:t> financed by the Polish National Science Centre </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Main</a:t>
            </a:r>
            <a:r>
              <a:rPr lang="pl-PL" b="1" dirty="0" smtClean="0"/>
              <a:t> </a:t>
            </a:r>
            <a:r>
              <a:rPr lang="pl-PL" b="1" dirty="0" err="1" smtClean="0"/>
              <a:t>research</a:t>
            </a:r>
            <a:r>
              <a:rPr lang="pl-PL" b="1" dirty="0" smtClean="0"/>
              <a:t> </a:t>
            </a:r>
            <a:r>
              <a:rPr lang="pl-PL" b="1" dirty="0" err="1" smtClean="0"/>
              <a:t>goal</a:t>
            </a:r>
            <a:endParaRPr lang="pl-PL" dirty="0"/>
          </a:p>
        </p:txBody>
      </p:sp>
      <p:sp>
        <p:nvSpPr>
          <p:cNvPr id="3" name="Symbol zastępczy zawartości 2"/>
          <p:cNvSpPr>
            <a:spLocks noGrp="1"/>
          </p:cNvSpPr>
          <p:nvPr>
            <p:ph idx="1"/>
          </p:nvPr>
        </p:nvSpPr>
        <p:spPr/>
        <p:txBody>
          <a:bodyPr>
            <a:normAutofit lnSpcReduction="10000"/>
          </a:bodyPr>
          <a:lstStyle/>
          <a:p>
            <a:pPr marL="578358" indent="-514350">
              <a:buFont typeface="Wingdings" pitchFamily="2" charset="2"/>
              <a:buChar char="q"/>
            </a:pPr>
            <a:r>
              <a:rPr lang="pl-PL" i="1" dirty="0" smtClean="0"/>
              <a:t>C</a:t>
            </a:r>
            <a:r>
              <a:rPr lang="en-US" i="1" dirty="0" err="1" smtClean="0"/>
              <a:t>ontribut</a:t>
            </a:r>
            <a:r>
              <a:rPr lang="pl-PL" i="1" dirty="0" err="1" smtClean="0"/>
              <a:t>ion</a:t>
            </a:r>
            <a:r>
              <a:rPr lang="en-US" i="1" dirty="0" smtClean="0"/>
              <a:t> to the development of the research on the de-democratization</a:t>
            </a:r>
            <a:r>
              <a:rPr lang="pl-PL" i="1" dirty="0" smtClean="0"/>
              <a:t> </a:t>
            </a:r>
            <a:r>
              <a:rPr lang="pl-PL" i="1" dirty="0" err="1" smtClean="0"/>
              <a:t>thanks</a:t>
            </a:r>
            <a:r>
              <a:rPr lang="pl-PL" i="1" dirty="0" smtClean="0"/>
              <a:t> to</a:t>
            </a:r>
            <a:r>
              <a:rPr lang="en-US" i="1" dirty="0" smtClean="0"/>
              <a:t> </a:t>
            </a:r>
            <a:r>
              <a:rPr lang="en-US" i="1" dirty="0" err="1" smtClean="0"/>
              <a:t>carryi</a:t>
            </a:r>
            <a:r>
              <a:rPr lang="pl-PL" i="1" dirty="0" err="1" smtClean="0"/>
              <a:t>ng</a:t>
            </a:r>
            <a:r>
              <a:rPr lang="en-US" i="1" dirty="0" smtClean="0"/>
              <a:t> out the analysis of the state of elections in selected countries in Europe and its neighborhood as the crucial democratic institution</a:t>
            </a:r>
            <a:r>
              <a:rPr lang="pl-PL" i="1" dirty="0" smtClean="0"/>
              <a:t>.</a:t>
            </a:r>
          </a:p>
          <a:p>
            <a:pPr marL="578358" indent="-514350">
              <a:buFont typeface="Wingdings" pitchFamily="2" charset="2"/>
              <a:buChar char="q"/>
            </a:pPr>
            <a:r>
              <a:rPr lang="en-US" dirty="0" smtClean="0"/>
              <a:t>It can help to identify better not only the phenomenon of de-democratization but also the types of regimes existing nowadays in this region. </a:t>
            </a:r>
            <a:endParaRPr lang="pl-PL" dirty="0" smtClean="0"/>
          </a:p>
          <a:p>
            <a:pPr marL="578358" indent="-514350">
              <a:buFont typeface="Wingdings" pitchFamily="2" charset="2"/>
              <a:buChar char="q"/>
            </a:pPr>
            <a:endParaRPr lang="pl-PL" dirty="0" smtClean="0"/>
          </a:p>
          <a:p>
            <a:pPr marL="578358" indent="-514350">
              <a:buFont typeface="Wingdings" pitchFamily="2" charset="2"/>
              <a:buChar char="q"/>
            </a:pPr>
            <a:endParaRPr lang="pl-PL" dirty="0" smtClean="0"/>
          </a:p>
          <a:p>
            <a:pPr marL="578358" indent="-514350">
              <a:buFont typeface="Wingdings" pitchFamily="2" charset="2"/>
              <a:buChar char="q"/>
            </a:pPr>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Research</a:t>
            </a:r>
            <a:r>
              <a:rPr lang="pl-PL" b="1" dirty="0" smtClean="0"/>
              <a:t> </a:t>
            </a:r>
            <a:r>
              <a:rPr lang="pl-PL" b="1" dirty="0" err="1" smtClean="0"/>
              <a:t>focus</a:t>
            </a:r>
            <a:endParaRPr lang="pl-PL" dirty="0"/>
          </a:p>
        </p:txBody>
      </p:sp>
      <p:sp>
        <p:nvSpPr>
          <p:cNvPr id="3" name="Symbol zastępczy zawartości 2"/>
          <p:cNvSpPr>
            <a:spLocks noGrp="1"/>
          </p:cNvSpPr>
          <p:nvPr>
            <p:ph idx="1"/>
          </p:nvPr>
        </p:nvSpPr>
        <p:spPr/>
        <p:txBody>
          <a:bodyPr>
            <a:normAutofit fontScale="92500" lnSpcReduction="20000"/>
          </a:bodyPr>
          <a:lstStyle/>
          <a:p>
            <a:pPr>
              <a:buFont typeface="Wingdings" pitchFamily="2" charset="2"/>
              <a:buChar char="Ø"/>
            </a:pPr>
            <a:r>
              <a:rPr lang="pl-PL" dirty="0" err="1" smtClean="0"/>
              <a:t>Competitiveness</a:t>
            </a:r>
            <a:r>
              <a:rPr lang="pl-PL" dirty="0" smtClean="0"/>
              <a:t> of </a:t>
            </a:r>
            <a:r>
              <a:rPr lang="pl-PL" dirty="0" err="1" smtClean="0"/>
              <a:t>elections</a:t>
            </a:r>
            <a:r>
              <a:rPr lang="pl-PL" dirty="0" smtClean="0"/>
              <a:t> – </a:t>
            </a:r>
            <a:r>
              <a:rPr lang="pl-PL" dirty="0" err="1" smtClean="0"/>
              <a:t>crucial</a:t>
            </a:r>
            <a:r>
              <a:rPr lang="pl-PL" dirty="0" smtClean="0"/>
              <a:t> for </a:t>
            </a:r>
            <a:r>
              <a:rPr lang="pl-PL" dirty="0" err="1" smtClean="0"/>
              <a:t>regime</a:t>
            </a:r>
            <a:r>
              <a:rPr lang="pl-PL" dirty="0" smtClean="0"/>
              <a:t> </a:t>
            </a:r>
            <a:r>
              <a:rPr lang="pl-PL" dirty="0" err="1" smtClean="0"/>
              <a:t>type</a:t>
            </a:r>
            <a:r>
              <a:rPr lang="pl-PL" dirty="0" smtClean="0"/>
              <a:t>; </a:t>
            </a:r>
            <a:r>
              <a:rPr lang="pl-PL" dirty="0" err="1" smtClean="0"/>
              <a:t>electoral</a:t>
            </a:r>
            <a:r>
              <a:rPr lang="pl-PL" dirty="0" smtClean="0"/>
              <a:t> </a:t>
            </a:r>
            <a:r>
              <a:rPr lang="pl-PL" dirty="0" err="1" smtClean="0"/>
              <a:t>malpractice</a:t>
            </a:r>
            <a:endParaRPr lang="pl-PL" dirty="0" smtClean="0"/>
          </a:p>
          <a:p>
            <a:pPr>
              <a:buFont typeface="Wingdings" pitchFamily="2" charset="2"/>
              <a:buChar char="Ø"/>
            </a:pPr>
            <a:r>
              <a:rPr lang="pl-PL" dirty="0" err="1" smtClean="0"/>
              <a:t>Recent</a:t>
            </a:r>
            <a:r>
              <a:rPr lang="pl-PL" dirty="0" smtClean="0"/>
              <a:t> </a:t>
            </a:r>
            <a:r>
              <a:rPr lang="pl-PL" dirty="0" err="1" smtClean="0"/>
              <a:t>elections</a:t>
            </a:r>
            <a:r>
              <a:rPr lang="pl-PL" dirty="0" smtClean="0"/>
              <a:t> </a:t>
            </a:r>
            <a:r>
              <a:rPr lang="pl-PL" dirty="0" err="1" smtClean="0"/>
              <a:t>in</a:t>
            </a:r>
            <a:r>
              <a:rPr lang="pl-PL" dirty="0" smtClean="0"/>
              <a:t> </a:t>
            </a:r>
            <a:r>
              <a:rPr lang="pl-PL" dirty="0" err="1" smtClean="0"/>
              <a:t>selected</a:t>
            </a:r>
            <a:r>
              <a:rPr lang="pl-PL" dirty="0" smtClean="0"/>
              <a:t> </a:t>
            </a:r>
            <a:r>
              <a:rPr lang="pl-PL" dirty="0" err="1" smtClean="0"/>
              <a:t>countries</a:t>
            </a:r>
            <a:endParaRPr lang="pl-PL" dirty="0" smtClean="0"/>
          </a:p>
          <a:p>
            <a:pPr>
              <a:buNone/>
            </a:pPr>
            <a:r>
              <a:rPr lang="pl-PL" dirty="0" smtClean="0"/>
              <a:t>a) </a:t>
            </a:r>
            <a:r>
              <a:rPr lang="pl-PL" dirty="0" err="1" smtClean="0"/>
              <a:t>Main</a:t>
            </a:r>
            <a:r>
              <a:rPr lang="pl-PL" dirty="0" smtClean="0"/>
              <a:t> </a:t>
            </a:r>
            <a:r>
              <a:rPr lang="pl-PL" dirty="0" err="1" smtClean="0"/>
              <a:t>case</a:t>
            </a:r>
            <a:r>
              <a:rPr lang="pl-PL" dirty="0" smtClean="0"/>
              <a:t> - </a:t>
            </a:r>
            <a:r>
              <a:rPr lang="pl-PL" b="1" dirty="0" smtClean="0"/>
              <a:t>Turkey</a:t>
            </a:r>
            <a:r>
              <a:rPr lang="pl-PL" dirty="0" smtClean="0"/>
              <a:t> – 2014 </a:t>
            </a:r>
            <a:r>
              <a:rPr lang="pl-PL" dirty="0" err="1" smtClean="0"/>
              <a:t>presidential</a:t>
            </a:r>
            <a:r>
              <a:rPr lang="pl-PL" dirty="0" smtClean="0"/>
              <a:t> </a:t>
            </a:r>
            <a:r>
              <a:rPr lang="pl-PL" dirty="0" err="1" smtClean="0"/>
              <a:t>elections</a:t>
            </a:r>
            <a:r>
              <a:rPr lang="pl-PL" dirty="0" smtClean="0"/>
              <a:t>, 2015 </a:t>
            </a:r>
            <a:r>
              <a:rPr lang="pl-PL" dirty="0" err="1" smtClean="0"/>
              <a:t>parliamentary</a:t>
            </a:r>
            <a:r>
              <a:rPr lang="pl-PL" dirty="0" smtClean="0"/>
              <a:t> </a:t>
            </a:r>
            <a:r>
              <a:rPr lang="pl-PL" dirty="0" err="1" smtClean="0"/>
              <a:t>elections</a:t>
            </a:r>
            <a:endParaRPr lang="pl-PL" dirty="0" smtClean="0"/>
          </a:p>
          <a:p>
            <a:pPr>
              <a:buNone/>
            </a:pPr>
            <a:r>
              <a:rPr lang="pl-PL" dirty="0" smtClean="0"/>
              <a:t>b) </a:t>
            </a:r>
            <a:r>
              <a:rPr lang="pl-PL" dirty="0" err="1" smtClean="0"/>
              <a:t>Comparative</a:t>
            </a:r>
            <a:r>
              <a:rPr lang="pl-PL" dirty="0" smtClean="0"/>
              <a:t> </a:t>
            </a:r>
            <a:r>
              <a:rPr lang="pl-PL" dirty="0" err="1" smtClean="0"/>
              <a:t>cases</a:t>
            </a:r>
            <a:r>
              <a:rPr lang="pl-PL" dirty="0" smtClean="0"/>
              <a:t>:</a:t>
            </a:r>
          </a:p>
          <a:p>
            <a:pPr>
              <a:buNone/>
            </a:pPr>
            <a:r>
              <a:rPr lang="pl-PL" b="1" dirty="0" err="1" smtClean="0"/>
              <a:t>Belarus</a:t>
            </a:r>
            <a:r>
              <a:rPr lang="pl-PL" dirty="0" smtClean="0"/>
              <a:t> – 2015 </a:t>
            </a:r>
            <a:r>
              <a:rPr lang="pl-PL" dirty="0" err="1" smtClean="0"/>
              <a:t>presidential</a:t>
            </a:r>
            <a:r>
              <a:rPr lang="pl-PL" dirty="0" smtClean="0"/>
              <a:t> </a:t>
            </a:r>
            <a:r>
              <a:rPr lang="pl-PL" dirty="0" err="1" smtClean="0"/>
              <a:t>elections</a:t>
            </a:r>
            <a:r>
              <a:rPr lang="pl-PL" dirty="0" smtClean="0"/>
              <a:t>, 2016 </a:t>
            </a:r>
            <a:r>
              <a:rPr lang="pl-PL" dirty="0" err="1" smtClean="0"/>
              <a:t>parliamentary</a:t>
            </a:r>
            <a:r>
              <a:rPr lang="pl-PL" dirty="0" smtClean="0"/>
              <a:t> </a:t>
            </a:r>
            <a:r>
              <a:rPr lang="pl-PL" dirty="0" err="1" smtClean="0"/>
              <a:t>elections</a:t>
            </a:r>
            <a:endParaRPr lang="pl-PL" dirty="0" smtClean="0"/>
          </a:p>
          <a:p>
            <a:pPr>
              <a:buNone/>
            </a:pPr>
            <a:r>
              <a:rPr lang="pl-PL" b="1" dirty="0" smtClean="0"/>
              <a:t>Serbia</a:t>
            </a:r>
            <a:r>
              <a:rPr lang="pl-PL" dirty="0" smtClean="0"/>
              <a:t> – 2016 </a:t>
            </a:r>
            <a:r>
              <a:rPr lang="pl-PL" dirty="0" err="1" smtClean="0"/>
              <a:t>parliamentary</a:t>
            </a:r>
            <a:r>
              <a:rPr lang="pl-PL" dirty="0" smtClean="0"/>
              <a:t> </a:t>
            </a:r>
            <a:r>
              <a:rPr lang="pl-PL" dirty="0" err="1" smtClean="0"/>
              <a:t>elections</a:t>
            </a:r>
            <a:r>
              <a:rPr lang="pl-PL" dirty="0" smtClean="0"/>
              <a:t>, 2017 </a:t>
            </a:r>
            <a:r>
              <a:rPr lang="pl-PL" dirty="0" err="1" smtClean="0"/>
              <a:t>presidential</a:t>
            </a:r>
            <a:r>
              <a:rPr lang="pl-PL" dirty="0" smtClean="0"/>
              <a:t> </a:t>
            </a:r>
            <a:r>
              <a:rPr lang="pl-PL" dirty="0" err="1" smtClean="0"/>
              <a:t>elections</a:t>
            </a:r>
            <a:endParaRPr lang="pl-PL" dirty="0" smtClean="0"/>
          </a:p>
          <a:p>
            <a:pPr>
              <a:buNone/>
            </a:pPr>
            <a:r>
              <a:rPr lang="pl-PL" b="1" dirty="0" err="1" smtClean="0"/>
              <a:t>Hungary</a:t>
            </a:r>
            <a:r>
              <a:rPr lang="pl-PL" dirty="0" smtClean="0"/>
              <a:t> – 2014 </a:t>
            </a:r>
            <a:r>
              <a:rPr lang="pl-PL" dirty="0" err="1" smtClean="0"/>
              <a:t>parliamentary</a:t>
            </a:r>
            <a:r>
              <a:rPr lang="pl-PL" dirty="0" smtClean="0"/>
              <a:t> </a:t>
            </a:r>
            <a:r>
              <a:rPr lang="pl-PL" dirty="0" err="1" smtClean="0"/>
              <a:t>elections</a:t>
            </a:r>
            <a:endParaRPr lang="pl-PL" dirty="0" smtClean="0"/>
          </a:p>
          <a:p>
            <a:pPr>
              <a:buFont typeface="Wingdings" pitchFamily="2" charset="2"/>
              <a:buChar char="Ø"/>
            </a:pP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Main</a:t>
            </a:r>
            <a:r>
              <a:rPr lang="pl-PL" b="1" dirty="0" smtClean="0"/>
              <a:t> </a:t>
            </a:r>
            <a:r>
              <a:rPr lang="pl-PL" b="1" dirty="0" err="1" smtClean="0"/>
              <a:t>research</a:t>
            </a:r>
            <a:r>
              <a:rPr lang="pl-PL" b="1" dirty="0" smtClean="0"/>
              <a:t> </a:t>
            </a:r>
            <a:r>
              <a:rPr lang="pl-PL" b="1" dirty="0" err="1" smtClean="0"/>
              <a:t>question</a:t>
            </a:r>
            <a:endParaRPr lang="pl-PL" b="1" dirty="0"/>
          </a:p>
        </p:txBody>
      </p:sp>
      <p:sp>
        <p:nvSpPr>
          <p:cNvPr id="3" name="Symbol zastępczy zawartości 2"/>
          <p:cNvSpPr>
            <a:spLocks noGrp="1"/>
          </p:cNvSpPr>
          <p:nvPr>
            <p:ph idx="1"/>
          </p:nvPr>
        </p:nvSpPr>
        <p:spPr/>
        <p:txBody>
          <a:bodyPr>
            <a:normAutofit lnSpcReduction="10000"/>
          </a:bodyPr>
          <a:lstStyle/>
          <a:p>
            <a:pPr>
              <a:buNone/>
            </a:pPr>
            <a:r>
              <a:rPr lang="en-US" dirty="0" smtClean="0"/>
              <a:t>Are elections in the selected countries free, fair and competitive? </a:t>
            </a:r>
            <a:endParaRPr lang="pl-PL" dirty="0" smtClean="0"/>
          </a:p>
          <a:p>
            <a:pPr>
              <a:buNone/>
            </a:pPr>
            <a:r>
              <a:rPr lang="en-US" dirty="0" smtClean="0"/>
              <a:t>Can some types of electoral malpractice and irregularities be identified? </a:t>
            </a:r>
            <a:endParaRPr lang="pl-PL" dirty="0" smtClean="0"/>
          </a:p>
          <a:p>
            <a:pPr>
              <a:buNone/>
            </a:pPr>
            <a:r>
              <a:rPr lang="en-US" dirty="0" smtClean="0"/>
              <a:t>How does the state of elections in terms of their fairness and competiveness influence the political regime? </a:t>
            </a:r>
            <a:endParaRPr lang="pl-PL" dirty="0" smtClean="0"/>
          </a:p>
          <a:p>
            <a:pPr>
              <a:buNone/>
            </a:pPr>
            <a:r>
              <a:rPr lang="en-US" dirty="0" smtClean="0"/>
              <a:t>What does it tell us about the EU impact on political systems of states being EU members or associated members</a:t>
            </a:r>
            <a:r>
              <a:rPr lang="pl-PL" dirty="0" smtClean="0"/>
              <a:t>?</a:t>
            </a:r>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Research</a:t>
            </a:r>
            <a:r>
              <a:rPr lang="pl-PL" b="1" dirty="0" smtClean="0"/>
              <a:t> </a:t>
            </a:r>
            <a:r>
              <a:rPr lang="pl-PL" b="1" dirty="0" err="1" smtClean="0"/>
              <a:t>hypothesis</a:t>
            </a:r>
            <a:endParaRPr lang="pl-PL" b="1" dirty="0"/>
          </a:p>
        </p:txBody>
      </p:sp>
      <p:sp>
        <p:nvSpPr>
          <p:cNvPr id="3" name="Symbol zastępczy zawartości 2"/>
          <p:cNvSpPr>
            <a:spLocks noGrp="1"/>
          </p:cNvSpPr>
          <p:nvPr>
            <p:ph idx="1"/>
          </p:nvPr>
        </p:nvSpPr>
        <p:spPr/>
        <p:txBody>
          <a:bodyPr/>
          <a:lstStyle/>
          <a:p>
            <a:pPr>
              <a:buNone/>
            </a:pPr>
            <a:r>
              <a:rPr lang="pl-PL" dirty="0" smtClean="0"/>
              <a:t>I</a:t>
            </a:r>
            <a:r>
              <a:rPr lang="en-US" dirty="0" smtClean="0"/>
              <a:t>n the countries in Europe and its close neighborhood elections’ competitiveness limited by incumbents can in the long run become a factor deciding not only about a change within the political regime (e.g. loss of democratic quality) and but also a change of the regime (to less democratic one).</a:t>
            </a:r>
            <a:endParaRPr lang="pl-PL" dirty="0" smtClean="0"/>
          </a:p>
          <a:p>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Electoral</a:t>
            </a:r>
            <a:r>
              <a:rPr lang="pl-PL" b="1" dirty="0" smtClean="0"/>
              <a:t> </a:t>
            </a:r>
            <a:r>
              <a:rPr lang="pl-PL" b="1" dirty="0" err="1" smtClean="0"/>
              <a:t>malpractice</a:t>
            </a:r>
            <a:endParaRPr lang="pl-PL" b="1" dirty="0"/>
          </a:p>
        </p:txBody>
      </p:sp>
      <p:sp>
        <p:nvSpPr>
          <p:cNvPr id="3" name="Symbol zastępczy zawartości 2"/>
          <p:cNvSpPr>
            <a:spLocks noGrp="1"/>
          </p:cNvSpPr>
          <p:nvPr>
            <p:ph idx="1"/>
          </p:nvPr>
        </p:nvSpPr>
        <p:spPr/>
        <p:txBody>
          <a:bodyPr/>
          <a:lstStyle/>
          <a:p>
            <a:r>
              <a:rPr lang="pl-PL" b="1" dirty="0" smtClean="0"/>
              <a:t>T</a:t>
            </a:r>
            <a:r>
              <a:rPr lang="en-US" b="1" dirty="0" smtClean="0"/>
              <a:t>he violation of electoral integrity</a:t>
            </a:r>
            <a:r>
              <a:rPr lang="en-US" dirty="0" smtClean="0"/>
              <a:t>, </a:t>
            </a:r>
            <a:r>
              <a:rPr lang="pl-PL" dirty="0" err="1" smtClean="0"/>
              <a:t>i.e</a:t>
            </a:r>
            <a:r>
              <a:rPr lang="pl-PL" dirty="0" smtClean="0"/>
              <a:t>.</a:t>
            </a:r>
            <a:r>
              <a:rPr lang="en-US" dirty="0" smtClean="0"/>
              <a:t>  violation of internationally accepted standards of elections throughout the whole electoral cycle</a:t>
            </a:r>
            <a:r>
              <a:rPr lang="pl-PL" dirty="0" smtClean="0"/>
              <a:t> - </a:t>
            </a:r>
            <a:r>
              <a:rPr lang="en-US" dirty="0" smtClean="0"/>
              <a:t>in the pre-electoral period, during the campaign, on the voting day as well as after the elections</a:t>
            </a:r>
            <a:endParaRPr lang="pl-PL" dirty="0" smtClean="0"/>
          </a:p>
          <a:p>
            <a:r>
              <a:rPr lang="pl-PL" dirty="0" err="1" smtClean="0"/>
              <a:t>Malpractice</a:t>
            </a:r>
            <a:r>
              <a:rPr lang="pl-PL" dirty="0" smtClean="0"/>
              <a:t> </a:t>
            </a:r>
            <a:r>
              <a:rPr lang="pl-PL" dirty="0" err="1" smtClean="0"/>
              <a:t>vs</a:t>
            </a:r>
            <a:r>
              <a:rPr lang="pl-PL" dirty="0" smtClean="0"/>
              <a:t>. ‘</a:t>
            </a:r>
            <a:r>
              <a:rPr lang="pl-PL" dirty="0" err="1" smtClean="0"/>
              <a:t>mispractice</a:t>
            </a:r>
            <a:r>
              <a:rPr lang="pl-PL" dirty="0" smtClean="0"/>
              <a:t>’</a:t>
            </a:r>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err="1" smtClean="0"/>
              <a:t>Typology</a:t>
            </a:r>
            <a:r>
              <a:rPr lang="pl-PL" b="1" dirty="0" smtClean="0"/>
              <a:t> of </a:t>
            </a:r>
            <a:r>
              <a:rPr lang="pl-PL" b="1" dirty="0" err="1" smtClean="0"/>
              <a:t>electoral</a:t>
            </a:r>
            <a:r>
              <a:rPr lang="pl-PL" b="1" dirty="0" smtClean="0"/>
              <a:t> </a:t>
            </a:r>
            <a:r>
              <a:rPr lang="pl-PL" b="1" dirty="0" err="1" smtClean="0"/>
              <a:t>malpractices</a:t>
            </a:r>
            <a:r>
              <a:rPr lang="pl-PL" b="1" dirty="0" smtClean="0"/>
              <a:t> (</a:t>
            </a:r>
            <a:r>
              <a:rPr lang="pl-PL" b="1" dirty="0" err="1" smtClean="0"/>
              <a:t>Birch</a:t>
            </a:r>
            <a:r>
              <a:rPr lang="pl-PL" b="1" dirty="0" smtClean="0"/>
              <a:t> 2011)</a:t>
            </a:r>
            <a:endParaRPr lang="pl-PL" b="1" dirty="0"/>
          </a:p>
        </p:txBody>
      </p:sp>
      <p:sp>
        <p:nvSpPr>
          <p:cNvPr id="3" name="Symbol zastępczy zawartości 2"/>
          <p:cNvSpPr>
            <a:spLocks noGrp="1"/>
          </p:cNvSpPr>
          <p:nvPr>
            <p:ph idx="1"/>
          </p:nvPr>
        </p:nvSpPr>
        <p:spPr/>
        <p:txBody>
          <a:bodyPr>
            <a:normAutofit/>
          </a:bodyPr>
          <a:lstStyle/>
          <a:p>
            <a:r>
              <a:rPr lang="pl-PL" sz="4000" dirty="0" err="1" smtClean="0"/>
              <a:t>Manipulation</a:t>
            </a:r>
            <a:r>
              <a:rPr lang="pl-PL" sz="4000" dirty="0" smtClean="0"/>
              <a:t> of </a:t>
            </a:r>
            <a:r>
              <a:rPr lang="pl-PL" sz="4000" dirty="0" err="1" smtClean="0"/>
              <a:t>the</a:t>
            </a:r>
            <a:r>
              <a:rPr lang="pl-PL" sz="4000" dirty="0" smtClean="0"/>
              <a:t> law</a:t>
            </a:r>
          </a:p>
          <a:p>
            <a:r>
              <a:rPr lang="pl-PL" sz="4000" dirty="0" err="1" smtClean="0"/>
              <a:t>Manipulation</a:t>
            </a:r>
            <a:r>
              <a:rPr lang="pl-PL" sz="4000" dirty="0" smtClean="0"/>
              <a:t> of </a:t>
            </a:r>
            <a:r>
              <a:rPr lang="pl-PL" sz="4000" dirty="0" err="1" smtClean="0"/>
              <a:t>the</a:t>
            </a:r>
            <a:r>
              <a:rPr lang="pl-PL" sz="4000" dirty="0" smtClean="0"/>
              <a:t> </a:t>
            </a:r>
            <a:r>
              <a:rPr lang="pl-PL" sz="4000" dirty="0" err="1" smtClean="0"/>
              <a:t>vote</a:t>
            </a:r>
            <a:r>
              <a:rPr lang="pl-PL" sz="4000" dirty="0" smtClean="0"/>
              <a:t> </a:t>
            </a:r>
            <a:r>
              <a:rPr lang="pl-PL" sz="4000" dirty="0" err="1" smtClean="0"/>
              <a:t>choice</a:t>
            </a:r>
            <a:r>
              <a:rPr lang="pl-PL" sz="4000" dirty="0" smtClean="0"/>
              <a:t> </a:t>
            </a:r>
          </a:p>
          <a:p>
            <a:r>
              <a:rPr lang="pl-PL" sz="4000" dirty="0" err="1" smtClean="0"/>
              <a:t>Mainipulation</a:t>
            </a:r>
            <a:r>
              <a:rPr lang="pl-PL" sz="4000" dirty="0" smtClean="0"/>
              <a:t> of </a:t>
            </a:r>
            <a:r>
              <a:rPr lang="pl-PL" sz="4000" dirty="0" err="1" smtClean="0"/>
              <a:t>the</a:t>
            </a:r>
            <a:r>
              <a:rPr lang="pl-PL" sz="4000" dirty="0" smtClean="0"/>
              <a:t> </a:t>
            </a:r>
            <a:r>
              <a:rPr lang="pl-PL" sz="4000" dirty="0" err="1" smtClean="0"/>
              <a:t>voting</a:t>
            </a:r>
            <a:r>
              <a:rPr lang="pl-PL" sz="4000" dirty="0" smtClean="0"/>
              <a:t> </a:t>
            </a:r>
            <a:r>
              <a:rPr lang="pl-PL" sz="4000" dirty="0" err="1" smtClean="0"/>
              <a:t>act</a:t>
            </a:r>
            <a:endParaRPr lang="pl-PL"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Electoral</a:t>
            </a:r>
            <a:r>
              <a:rPr lang="pl-PL" b="1" dirty="0" smtClean="0"/>
              <a:t> </a:t>
            </a:r>
            <a:r>
              <a:rPr lang="pl-PL" b="1" dirty="0" err="1" smtClean="0"/>
              <a:t>malpractices</a:t>
            </a:r>
            <a:r>
              <a:rPr lang="pl-PL" b="1" dirty="0" smtClean="0"/>
              <a:t> </a:t>
            </a:r>
            <a:r>
              <a:rPr lang="pl-PL" b="1" dirty="0" err="1" smtClean="0"/>
              <a:t>in</a:t>
            </a:r>
            <a:r>
              <a:rPr lang="pl-PL" b="1" dirty="0" smtClean="0"/>
              <a:t> Turkey</a:t>
            </a:r>
            <a:endParaRPr lang="pl-PL" b="1" dirty="0"/>
          </a:p>
        </p:txBody>
      </p:sp>
      <p:sp>
        <p:nvSpPr>
          <p:cNvPr id="3" name="Symbol zastępczy zawartości 2"/>
          <p:cNvSpPr>
            <a:spLocks noGrp="1"/>
          </p:cNvSpPr>
          <p:nvPr>
            <p:ph idx="1"/>
          </p:nvPr>
        </p:nvSpPr>
        <p:spPr/>
        <p:txBody>
          <a:bodyPr/>
          <a:lstStyle/>
          <a:p>
            <a:r>
              <a:rPr lang="en-US" dirty="0" smtClean="0"/>
              <a:t>Electoral Integrity Project</a:t>
            </a:r>
            <a:r>
              <a:rPr lang="pl-PL" dirty="0" smtClean="0"/>
              <a:t> ranking:</a:t>
            </a:r>
          </a:p>
          <a:p>
            <a:pPr>
              <a:buNone/>
            </a:pPr>
            <a:r>
              <a:rPr lang="pl-PL" dirty="0" smtClean="0"/>
              <a:t>August 2014 </a:t>
            </a:r>
            <a:r>
              <a:rPr lang="pl-PL" dirty="0" err="1" smtClean="0"/>
              <a:t>presidential</a:t>
            </a:r>
            <a:r>
              <a:rPr lang="pl-PL" dirty="0" smtClean="0"/>
              <a:t> </a:t>
            </a:r>
            <a:r>
              <a:rPr lang="pl-PL" dirty="0" err="1" smtClean="0"/>
              <a:t>elections</a:t>
            </a:r>
            <a:r>
              <a:rPr lang="pl-PL" dirty="0" smtClean="0"/>
              <a:t> – 86th place (127 </a:t>
            </a:r>
            <a:r>
              <a:rPr lang="pl-PL" dirty="0" err="1" smtClean="0"/>
              <a:t>countries</a:t>
            </a:r>
            <a:r>
              <a:rPr lang="pl-PL" dirty="0" smtClean="0"/>
              <a:t>)</a:t>
            </a:r>
          </a:p>
          <a:p>
            <a:pPr>
              <a:buNone/>
            </a:pPr>
            <a:r>
              <a:rPr lang="pl-PL" dirty="0" smtClean="0"/>
              <a:t>2015 </a:t>
            </a:r>
            <a:r>
              <a:rPr lang="pl-PL" dirty="0" err="1" smtClean="0"/>
              <a:t>parliamentary</a:t>
            </a:r>
            <a:r>
              <a:rPr lang="pl-PL" dirty="0" smtClean="0"/>
              <a:t> </a:t>
            </a:r>
            <a:r>
              <a:rPr lang="pl-PL" dirty="0" err="1" smtClean="0"/>
              <a:t>elections</a:t>
            </a:r>
            <a:r>
              <a:rPr lang="pl-PL" dirty="0" smtClean="0"/>
              <a:t> – 101st place (135 </a:t>
            </a:r>
            <a:r>
              <a:rPr lang="pl-PL" dirty="0" err="1" smtClean="0"/>
              <a:t>countries</a:t>
            </a:r>
            <a:r>
              <a:rPr lang="pl-PL" dirty="0" smtClean="0"/>
              <a:t>)</a:t>
            </a:r>
          </a:p>
          <a:p>
            <a:r>
              <a:rPr lang="pl-PL" dirty="0" smtClean="0"/>
              <a:t>OSCE </a:t>
            </a:r>
            <a:r>
              <a:rPr lang="pl-PL" dirty="0" err="1" smtClean="0"/>
              <a:t>reports</a:t>
            </a:r>
            <a:r>
              <a:rPr lang="pl-PL" dirty="0" smtClean="0"/>
              <a:t> – </a:t>
            </a:r>
            <a:r>
              <a:rPr lang="pl-PL" dirty="0" err="1" smtClean="0"/>
              <a:t>although</a:t>
            </a:r>
            <a:r>
              <a:rPr lang="pl-PL" dirty="0" smtClean="0"/>
              <a:t> legal </a:t>
            </a:r>
            <a:r>
              <a:rPr lang="pl-PL" dirty="0" err="1" smtClean="0"/>
              <a:t>improvements</a:t>
            </a:r>
            <a:r>
              <a:rPr lang="pl-PL" dirty="0" smtClean="0"/>
              <a:t>, </a:t>
            </a:r>
            <a:r>
              <a:rPr lang="pl-PL" dirty="0" err="1" smtClean="0"/>
              <a:t>still</a:t>
            </a:r>
            <a:r>
              <a:rPr lang="pl-PL" dirty="0" smtClean="0"/>
              <a:t> </a:t>
            </a:r>
            <a:r>
              <a:rPr lang="pl-PL" dirty="0" err="1" smtClean="0"/>
              <a:t>defective</a:t>
            </a:r>
            <a:r>
              <a:rPr lang="pl-PL" dirty="0" smtClean="0"/>
              <a:t> </a:t>
            </a:r>
            <a:r>
              <a:rPr lang="pl-PL" dirty="0" err="1" smtClean="0"/>
              <a:t>or</a:t>
            </a:r>
            <a:r>
              <a:rPr lang="pl-PL" dirty="0" smtClean="0"/>
              <a:t> </a:t>
            </a:r>
            <a:r>
              <a:rPr lang="pl-PL" dirty="0" err="1" smtClean="0"/>
              <a:t>ambigous</a:t>
            </a:r>
            <a:r>
              <a:rPr lang="pl-PL" dirty="0" smtClean="0"/>
              <a:t> </a:t>
            </a:r>
            <a:r>
              <a:rPr lang="pl-PL" dirty="0" err="1" smtClean="0"/>
              <a:t>regulations</a:t>
            </a:r>
            <a:r>
              <a:rPr lang="pl-PL" dirty="0" smtClean="0"/>
              <a:t> &gt; </a:t>
            </a:r>
            <a:r>
              <a:rPr lang="pl-PL" dirty="0" err="1" smtClean="0"/>
              <a:t>malpractices</a:t>
            </a:r>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Energetyczny">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317</TotalTime>
  <Words>962</Words>
  <Application>Microsoft Office PowerPoint</Application>
  <PresentationFormat>Pokaz na ekranie (4:3)</PresentationFormat>
  <Paragraphs>158</Paragraphs>
  <Slides>19</Slides>
  <Notes>1</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Energetyczny</vt:lpstr>
      <vt:lpstr>      DE-DEMOCRATIZATION OF  TURKEY AND CENTRAL AND EASTERN EUROPE – THE CASE OF ELECTIONS  Kraków, 4-6 September 2017 </vt:lpstr>
      <vt:lpstr>Paper – initial phase of the project</vt:lpstr>
      <vt:lpstr>Main research goal</vt:lpstr>
      <vt:lpstr>Research focus</vt:lpstr>
      <vt:lpstr>Main research question</vt:lpstr>
      <vt:lpstr>Research hypothesis</vt:lpstr>
      <vt:lpstr>Electoral malpractice</vt:lpstr>
      <vt:lpstr>Typology of electoral malpractices (Birch 2011)</vt:lpstr>
      <vt:lpstr>Electoral malpractices in Turkey</vt:lpstr>
      <vt:lpstr>General findings – electoral  malpractices in Turkey</vt:lpstr>
      <vt:lpstr>Manipulation of vote choice </vt:lpstr>
      <vt:lpstr>Other cases – Electoral laws (EIP 2017)</vt:lpstr>
      <vt:lpstr>Other cases – Media bias (EIP 2017)</vt:lpstr>
      <vt:lpstr>Other cases – Campaining finances (EIP 2017)</vt:lpstr>
      <vt:lpstr>Conclusions</vt:lpstr>
      <vt:lpstr>Conclusions</vt:lpstr>
      <vt:lpstr>Conclusions</vt:lpstr>
      <vt:lpstr>Conclusions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Adam Szymanski</dc:creator>
  <cp:lastModifiedBy>Adam Szymanski</cp:lastModifiedBy>
  <cp:revision>34</cp:revision>
  <dcterms:created xsi:type="dcterms:W3CDTF">2017-01-31T13:05:55Z</dcterms:created>
  <dcterms:modified xsi:type="dcterms:W3CDTF">2017-09-03T17:25:09Z</dcterms:modified>
</cp:coreProperties>
</file>