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57" r:id="rId5"/>
    <p:sldId id="258" r:id="rId6"/>
    <p:sldId id="261" r:id="rId7"/>
    <p:sldId id="262" r:id="rId8"/>
    <p:sldId id="263" r:id="rId9"/>
    <p:sldId id="264" r:id="rId10"/>
    <p:sldId id="266" r:id="rId11"/>
    <p:sldId id="267" r:id="rId12"/>
    <p:sldId id="265"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52649165-7392-4866-91E4-F09D739C4C5C}" type="datetimeFigureOut">
              <a:rPr lang="pl-PL" smtClean="0"/>
              <a:pPr/>
              <a:t>2017-01-31</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13BCB1D-6072-41BB-BEC7-5261798951A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2017-01-31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52649165-7392-4866-91E4-F09D739C4C5C}" type="datetimeFigureOut">
              <a:rPr lang="pl-PL" smtClean="0"/>
              <a:pPr/>
              <a:t>2017-01-31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52649165-7392-4866-91E4-F09D739C4C5C}" type="datetimeFigureOut">
              <a:rPr lang="pl-PL" smtClean="0"/>
              <a:pPr/>
              <a:t>2017-01-31</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52649165-7392-4866-91E4-F09D739C4C5C}" type="datetimeFigureOut">
              <a:rPr lang="pl-PL" smtClean="0"/>
              <a:pPr/>
              <a:t>2017-01-31</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713BCB1D-6072-41BB-BEC7-5261798951A5}" type="slidenum">
              <a:rPr lang="pl-PL" smtClean="0"/>
              <a:pPr/>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52649165-7392-4866-91E4-F09D739C4C5C}" type="datetimeFigureOut">
              <a:rPr lang="pl-PL" smtClean="0"/>
              <a:pPr/>
              <a:t>2017-01-31</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52649165-7392-4866-91E4-F09D739C4C5C}" type="datetimeFigureOut">
              <a:rPr lang="pl-PL" smtClean="0"/>
              <a:pPr/>
              <a:t>2017-01-31</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52649165-7392-4866-91E4-F09D739C4C5C}" type="datetimeFigureOut">
              <a:rPr lang="pl-PL" smtClean="0"/>
              <a:pPr/>
              <a:t>2017-01-31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13BCB1D-6072-41BB-BEC7-5261798951A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52649165-7392-4866-91E4-F09D739C4C5C}" type="datetimeFigureOut">
              <a:rPr lang="pl-PL" smtClean="0"/>
              <a:pPr/>
              <a:t>2017-01-31</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713BCB1D-6072-41BB-BEC7-5261798951A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52649165-7392-4866-91E4-F09D739C4C5C}" type="datetimeFigureOut">
              <a:rPr lang="pl-PL" smtClean="0"/>
              <a:pPr/>
              <a:t>2017-01-31</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52649165-7392-4866-91E4-F09D739C4C5C}" type="datetimeFigureOut">
              <a:rPr lang="pl-PL" smtClean="0"/>
              <a:pPr/>
              <a:t>2017-01-31</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713BCB1D-6072-41BB-BEC7-5261798951A5}"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2649165-7392-4866-91E4-F09D739C4C5C}" type="datetimeFigureOut">
              <a:rPr lang="pl-PL" smtClean="0"/>
              <a:pPr/>
              <a:t>2017-01-31</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13BCB1D-6072-41BB-BEC7-5261798951A5}"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9552" y="620688"/>
            <a:ext cx="7918648" cy="3312368"/>
          </a:xfrm>
        </p:spPr>
        <p:txBody>
          <a:bodyPr>
            <a:normAutofit fontScale="90000"/>
          </a:bodyPr>
          <a:lstStyle/>
          <a:p>
            <a:r>
              <a:rPr lang="en-US" b="1" i="1" dirty="0" smtClean="0"/>
              <a:t>ELECTIONS </a:t>
            </a:r>
            <a:r>
              <a:rPr lang="en-US" b="1" i="1" dirty="0"/>
              <a:t>IN TURKEY - CHASING AFTER THE “CAT”</a:t>
            </a:r>
            <a:r>
              <a:rPr lang="pl-PL" sz="3200" dirty="0"/>
              <a:t/>
            </a:r>
            <a:br>
              <a:rPr lang="pl-PL" sz="3200" dirty="0"/>
            </a:br>
            <a:r>
              <a:rPr lang="en-US" sz="3200" b="1" i="1" dirty="0"/>
              <a:t> </a:t>
            </a:r>
            <a:r>
              <a:rPr lang="pl-PL" sz="3200" dirty="0"/>
              <a:t/>
            </a:r>
            <a:br>
              <a:rPr lang="pl-PL" sz="3200" dirty="0"/>
            </a:br>
            <a:r>
              <a:rPr lang="pl-PL" sz="3200" dirty="0"/>
              <a:t/>
            </a:r>
            <a:br>
              <a:rPr lang="pl-PL" sz="3200" dirty="0"/>
            </a:br>
            <a:r>
              <a:rPr lang="en-US" sz="3200" b="1" dirty="0" smtClean="0"/>
              <a:t>Lisbon</a:t>
            </a:r>
            <a:r>
              <a:rPr lang="en-US" sz="3200" b="1" dirty="0"/>
              <a:t>, 1-3 February 2017</a:t>
            </a:r>
            <a:r>
              <a:rPr lang="pl-PL" sz="3200" dirty="0"/>
              <a:t/>
            </a:r>
            <a:br>
              <a:rPr lang="pl-PL" sz="3200" dirty="0"/>
            </a:br>
            <a:endParaRPr lang="pl-PL" sz="3200" dirty="0"/>
          </a:p>
        </p:txBody>
      </p:sp>
      <p:sp>
        <p:nvSpPr>
          <p:cNvPr id="3" name="Podtytuł 2"/>
          <p:cNvSpPr>
            <a:spLocks noGrp="1"/>
          </p:cNvSpPr>
          <p:nvPr>
            <p:ph type="subTitle" idx="1"/>
          </p:nvPr>
        </p:nvSpPr>
        <p:spPr>
          <a:xfrm>
            <a:off x="827584" y="4077072"/>
            <a:ext cx="7488832" cy="1800200"/>
          </a:xfrm>
        </p:spPr>
        <p:txBody>
          <a:bodyPr>
            <a:normAutofit lnSpcReduction="10000"/>
          </a:bodyPr>
          <a:lstStyle/>
          <a:p>
            <a:r>
              <a:rPr lang="pl-PL" b="1" dirty="0" smtClean="0">
                <a:solidFill>
                  <a:schemeClr val="tx1"/>
                </a:solidFill>
              </a:rPr>
              <a:t>Prof</a:t>
            </a:r>
            <a:r>
              <a:rPr lang="pl-PL" b="1" dirty="0" smtClean="0">
                <a:solidFill>
                  <a:schemeClr val="tx1"/>
                </a:solidFill>
              </a:rPr>
              <a:t>. </a:t>
            </a:r>
            <a:r>
              <a:rPr lang="en-US" b="1" dirty="0" smtClean="0">
                <a:solidFill>
                  <a:schemeClr val="tx1"/>
                </a:solidFill>
              </a:rPr>
              <a:t>Adam </a:t>
            </a:r>
            <a:r>
              <a:rPr lang="en-US" b="1" dirty="0" err="1">
                <a:solidFill>
                  <a:schemeClr val="tx1"/>
                </a:solidFill>
              </a:rPr>
              <a:t>Szymański</a:t>
            </a:r>
            <a:r>
              <a:rPr lang="en-US" b="1" dirty="0" smtClean="0">
                <a:solidFill>
                  <a:schemeClr val="tx1"/>
                </a:solidFill>
              </a:rPr>
              <a:t>, </a:t>
            </a:r>
            <a:r>
              <a:rPr lang="en-US" b="1" dirty="0">
                <a:solidFill>
                  <a:schemeClr val="tx1"/>
                </a:solidFill>
              </a:rPr>
              <a:t>University of </a:t>
            </a:r>
            <a:r>
              <a:rPr lang="en-US" b="1" dirty="0" smtClean="0">
                <a:solidFill>
                  <a:schemeClr val="tx1"/>
                </a:solidFill>
              </a:rPr>
              <a:t>Warsaw</a:t>
            </a:r>
            <a:endParaRPr lang="pl-PL" b="1" dirty="0" smtClean="0">
              <a:solidFill>
                <a:schemeClr val="tx1"/>
              </a:solidFill>
            </a:endParaRPr>
          </a:p>
          <a:p>
            <a:r>
              <a:rPr lang="pl-PL" b="1" dirty="0" smtClean="0">
                <a:solidFill>
                  <a:schemeClr val="tx1"/>
                </a:solidFill>
              </a:rPr>
              <a:t>Dr </a:t>
            </a:r>
            <a:r>
              <a:rPr lang="en-US" b="1" dirty="0" err="1" smtClean="0">
                <a:solidFill>
                  <a:schemeClr val="tx1"/>
                </a:solidFill>
              </a:rPr>
              <a:t>Jakub</a:t>
            </a:r>
            <a:r>
              <a:rPr lang="en-US" b="1" dirty="0" smtClean="0">
                <a:solidFill>
                  <a:schemeClr val="tx1"/>
                </a:solidFill>
              </a:rPr>
              <a:t> </a:t>
            </a:r>
            <a:r>
              <a:rPr lang="en-US" b="1" dirty="0" err="1" smtClean="0">
                <a:solidFill>
                  <a:schemeClr val="tx1"/>
                </a:solidFill>
              </a:rPr>
              <a:t>Wódka</a:t>
            </a:r>
            <a:r>
              <a:rPr lang="pl-PL" b="1" dirty="0" smtClean="0">
                <a:solidFill>
                  <a:schemeClr val="tx1"/>
                </a:solidFill>
              </a:rPr>
              <a:t>,</a:t>
            </a:r>
            <a:r>
              <a:rPr lang="en-US" b="1" dirty="0" smtClean="0">
                <a:solidFill>
                  <a:schemeClr val="tx1"/>
                </a:solidFill>
              </a:rPr>
              <a:t> </a:t>
            </a:r>
            <a:r>
              <a:rPr lang="en-US" b="1" dirty="0">
                <a:solidFill>
                  <a:schemeClr val="tx1"/>
                </a:solidFill>
              </a:rPr>
              <a:t>Polish Academy of </a:t>
            </a:r>
            <a:r>
              <a:rPr lang="en-US" b="1" dirty="0" err="1" smtClean="0">
                <a:solidFill>
                  <a:schemeClr val="tx1"/>
                </a:solidFill>
              </a:rPr>
              <a:t>Scie</a:t>
            </a:r>
            <a:r>
              <a:rPr lang="pl-PL" b="1" dirty="0" err="1" smtClean="0">
                <a:solidFill>
                  <a:schemeClr val="tx1"/>
                </a:solidFill>
              </a:rPr>
              <a:t>nce</a:t>
            </a:r>
            <a:r>
              <a:rPr lang="pl-PL" b="1" dirty="0" smtClean="0">
                <a:solidFill>
                  <a:schemeClr val="tx1"/>
                </a:solidFill>
              </a:rPr>
              <a:t>, Warsaw</a:t>
            </a:r>
            <a:endParaRPr lang="pl-PL" b="1" dirty="0">
              <a:solidFill>
                <a:schemeClr val="tx1"/>
              </a:solidFill>
            </a:endParaRPr>
          </a:p>
          <a:p>
            <a:endParaRPr lang="pl-PL" dirty="0"/>
          </a:p>
        </p:txBody>
      </p:sp>
      <p:pic>
        <p:nvPicPr>
          <p:cNvPr id="1027" name="Picture 3" descr="F:\zajęcia 23.10\wybory ulica\20150527_181704.jpg"/>
          <p:cNvPicPr>
            <a:picLocks noChangeAspect="1" noChangeArrowheads="1"/>
          </p:cNvPicPr>
          <p:nvPr/>
        </p:nvPicPr>
        <p:blipFill>
          <a:blip r:embed="rId2" cstate="print"/>
          <a:srcRect/>
          <a:stretch>
            <a:fillRect/>
          </a:stretch>
        </p:blipFill>
        <p:spPr bwMode="auto">
          <a:xfrm>
            <a:off x="611560" y="2204864"/>
            <a:ext cx="2592288" cy="1800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smtClean="0"/>
              <a:t>General </a:t>
            </a:r>
            <a:r>
              <a:rPr lang="pl-PL" sz="3200" b="1" dirty="0" err="1" smtClean="0"/>
              <a:t>findings</a:t>
            </a:r>
            <a:r>
              <a:rPr lang="pl-PL" sz="3200" b="1" dirty="0" smtClean="0"/>
              <a:t> – </a:t>
            </a:r>
            <a:r>
              <a:rPr lang="pl-PL" sz="3200" b="1" dirty="0" err="1" smtClean="0"/>
              <a:t>electoral</a:t>
            </a:r>
            <a:r>
              <a:rPr lang="pl-PL" sz="3200" b="1" dirty="0" smtClean="0"/>
              <a:t>  </a:t>
            </a:r>
            <a:r>
              <a:rPr lang="pl-PL" sz="3200" b="1" dirty="0" err="1" smtClean="0"/>
              <a:t>malpractices</a:t>
            </a:r>
            <a:r>
              <a:rPr lang="pl-PL" sz="3200" b="1" dirty="0" smtClean="0"/>
              <a:t> </a:t>
            </a:r>
            <a:r>
              <a:rPr lang="pl-PL" sz="3200" b="1" dirty="0" err="1" smtClean="0"/>
              <a:t>vs</a:t>
            </a:r>
            <a:r>
              <a:rPr lang="pl-PL" sz="3200" b="1" dirty="0" smtClean="0"/>
              <a:t>. </a:t>
            </a:r>
            <a:r>
              <a:rPr lang="pl-PL" sz="3200" b="1" dirty="0" err="1" smtClean="0"/>
              <a:t>political</a:t>
            </a:r>
            <a:r>
              <a:rPr lang="pl-PL" sz="3200" b="1" dirty="0" smtClean="0"/>
              <a:t> </a:t>
            </a:r>
            <a:r>
              <a:rPr lang="pl-PL" sz="3200" b="1" dirty="0" err="1" smtClean="0"/>
              <a:t>regime</a:t>
            </a:r>
            <a:r>
              <a:rPr lang="pl-PL" sz="3200" b="1" dirty="0" smtClean="0"/>
              <a:t> </a:t>
            </a:r>
            <a:r>
              <a:rPr lang="pl-PL" sz="3200" b="1" dirty="0" err="1" smtClean="0"/>
              <a:t>in</a:t>
            </a:r>
            <a:r>
              <a:rPr lang="pl-PL" sz="3200" b="1" dirty="0" smtClean="0"/>
              <a:t> Turkey</a:t>
            </a:r>
            <a:endParaRPr lang="pl-PL" sz="3200" dirty="0"/>
          </a:p>
        </p:txBody>
      </p:sp>
      <p:sp>
        <p:nvSpPr>
          <p:cNvPr id="3" name="Symbol zastępczy zawartości 2"/>
          <p:cNvSpPr>
            <a:spLocks noGrp="1"/>
          </p:cNvSpPr>
          <p:nvPr>
            <p:ph idx="1"/>
          </p:nvPr>
        </p:nvSpPr>
        <p:spPr/>
        <p:txBody>
          <a:bodyPr>
            <a:normAutofit fontScale="92500" lnSpcReduction="10000"/>
          </a:bodyPr>
          <a:lstStyle/>
          <a:p>
            <a:r>
              <a:rPr lang="pl-PL" dirty="0" smtClean="0"/>
              <a:t>M</a:t>
            </a:r>
            <a:r>
              <a:rPr lang="en-US" dirty="0" err="1" smtClean="0"/>
              <a:t>alpractices</a:t>
            </a:r>
            <a:r>
              <a:rPr lang="en-US" dirty="0" smtClean="0"/>
              <a:t> </a:t>
            </a:r>
            <a:r>
              <a:rPr lang="en-US" dirty="0" smtClean="0"/>
              <a:t>contribute substantially to the process of shifting of pre-dominant party system to the dominant </a:t>
            </a:r>
            <a:r>
              <a:rPr lang="en-US" dirty="0" smtClean="0"/>
              <a:t>one</a:t>
            </a:r>
            <a:r>
              <a:rPr lang="pl-PL" dirty="0" smtClean="0"/>
              <a:t> – </a:t>
            </a:r>
            <a:r>
              <a:rPr lang="pl-PL" dirty="0" err="1" smtClean="0"/>
              <a:t>continuation</a:t>
            </a:r>
            <a:r>
              <a:rPr lang="pl-PL" dirty="0" smtClean="0"/>
              <a:t> of </a:t>
            </a:r>
            <a:r>
              <a:rPr lang="pl-PL" dirty="0" err="1" smtClean="0"/>
              <a:t>strengthening</a:t>
            </a:r>
            <a:r>
              <a:rPr lang="pl-PL" dirty="0" smtClean="0"/>
              <a:t> of </a:t>
            </a:r>
            <a:r>
              <a:rPr lang="pl-PL" dirty="0" err="1" smtClean="0"/>
              <a:t>majoritarianism</a:t>
            </a:r>
            <a:r>
              <a:rPr lang="pl-PL" dirty="0" smtClean="0"/>
              <a:t> </a:t>
            </a:r>
            <a:r>
              <a:rPr lang="pl-PL" dirty="0" err="1" smtClean="0"/>
              <a:t>(sinc</a:t>
            </a:r>
            <a:r>
              <a:rPr lang="pl-PL" dirty="0" smtClean="0"/>
              <a:t>e </a:t>
            </a:r>
            <a:r>
              <a:rPr lang="pl-PL" dirty="0" err="1" smtClean="0"/>
              <a:t>the</a:t>
            </a:r>
            <a:r>
              <a:rPr lang="pl-PL" dirty="0" smtClean="0"/>
              <a:t> 1980s)</a:t>
            </a:r>
          </a:p>
          <a:p>
            <a:r>
              <a:rPr lang="pl-PL" dirty="0" smtClean="0"/>
              <a:t>I</a:t>
            </a:r>
            <a:r>
              <a:rPr lang="en-US" dirty="0" smtClean="0"/>
              <a:t>n </a:t>
            </a:r>
            <a:r>
              <a:rPr lang="en-US" dirty="0" smtClean="0"/>
              <a:t>the long run the electoral malpractices in Turkey can contribute not only to the change within the hybrid regime but also to the transformation of the regime from the hybrid one to some type of electoral authoritarianism</a:t>
            </a:r>
            <a:endParaRPr lang="pl-PL" dirty="0" smtClean="0"/>
          </a:p>
          <a:p>
            <a:endParaRPr lang="pl-P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General </a:t>
            </a:r>
            <a:r>
              <a:rPr lang="pl-PL" sz="3600" b="1" dirty="0" err="1" smtClean="0"/>
              <a:t>findings</a:t>
            </a:r>
            <a:r>
              <a:rPr lang="pl-PL" sz="3600" b="1" dirty="0" smtClean="0"/>
              <a:t> – </a:t>
            </a:r>
            <a:r>
              <a:rPr lang="pl-PL" sz="3600" b="1" dirty="0" err="1" smtClean="0"/>
              <a:t>electoral</a:t>
            </a:r>
            <a:r>
              <a:rPr lang="pl-PL" sz="3600" b="1" dirty="0" smtClean="0"/>
              <a:t>  </a:t>
            </a:r>
            <a:r>
              <a:rPr lang="pl-PL" sz="3600" b="1" dirty="0" err="1" smtClean="0"/>
              <a:t>malpractices</a:t>
            </a:r>
            <a:r>
              <a:rPr lang="pl-PL" sz="3600" b="1" dirty="0" smtClean="0"/>
              <a:t> </a:t>
            </a:r>
            <a:r>
              <a:rPr lang="pl-PL" sz="3600" b="1" dirty="0" err="1" smtClean="0"/>
              <a:t>vs</a:t>
            </a:r>
            <a:r>
              <a:rPr lang="pl-PL" sz="3600" b="1" dirty="0" smtClean="0"/>
              <a:t>. </a:t>
            </a:r>
            <a:r>
              <a:rPr lang="pl-PL" sz="3600" b="1" dirty="0" err="1" smtClean="0"/>
              <a:t>political</a:t>
            </a:r>
            <a:r>
              <a:rPr lang="pl-PL" sz="3600" b="1" dirty="0" smtClean="0"/>
              <a:t> </a:t>
            </a:r>
            <a:r>
              <a:rPr lang="pl-PL" sz="3600" b="1" dirty="0" err="1" smtClean="0"/>
              <a:t>regime</a:t>
            </a:r>
            <a:r>
              <a:rPr lang="pl-PL" sz="3600" b="1" dirty="0" smtClean="0"/>
              <a:t> </a:t>
            </a:r>
            <a:r>
              <a:rPr lang="pl-PL" sz="3600" b="1" dirty="0" err="1" smtClean="0"/>
              <a:t>in</a:t>
            </a:r>
            <a:r>
              <a:rPr lang="pl-PL" sz="3600" b="1" dirty="0" smtClean="0"/>
              <a:t> Turkey</a:t>
            </a:r>
            <a:endParaRPr lang="pl-PL" sz="3600" dirty="0"/>
          </a:p>
        </p:txBody>
      </p:sp>
      <p:sp>
        <p:nvSpPr>
          <p:cNvPr id="3" name="Symbol zastępczy zawartości 2"/>
          <p:cNvSpPr>
            <a:spLocks noGrp="1"/>
          </p:cNvSpPr>
          <p:nvPr>
            <p:ph idx="1"/>
          </p:nvPr>
        </p:nvSpPr>
        <p:spPr/>
        <p:txBody>
          <a:bodyPr>
            <a:normAutofit fontScale="92500"/>
          </a:bodyPr>
          <a:lstStyle/>
          <a:p>
            <a:r>
              <a:rPr lang="pl-PL" dirty="0" err="1" smtClean="0"/>
              <a:t>Negative</a:t>
            </a:r>
            <a:r>
              <a:rPr lang="pl-PL" dirty="0" smtClean="0"/>
              <a:t> </a:t>
            </a:r>
            <a:r>
              <a:rPr lang="pl-PL" dirty="0" err="1" smtClean="0"/>
              <a:t>contribution</a:t>
            </a:r>
            <a:r>
              <a:rPr lang="pl-PL" dirty="0" smtClean="0"/>
              <a:t> of </a:t>
            </a:r>
            <a:r>
              <a:rPr lang="pl-PL" dirty="0" err="1" smtClean="0"/>
              <a:t>malpractices</a:t>
            </a:r>
            <a:r>
              <a:rPr lang="pl-PL" dirty="0" smtClean="0"/>
              <a:t>:</a:t>
            </a:r>
          </a:p>
          <a:p>
            <a:pPr marL="578358" indent="-514350">
              <a:buAutoNum type="alphaLcParenR"/>
            </a:pPr>
            <a:r>
              <a:rPr lang="pl-PL" dirty="0" err="1" smtClean="0"/>
              <a:t>direct</a:t>
            </a:r>
            <a:r>
              <a:rPr lang="pl-PL" dirty="0" smtClean="0"/>
              <a:t> – part of </a:t>
            </a:r>
            <a:r>
              <a:rPr lang="pl-PL" dirty="0" err="1" smtClean="0"/>
              <a:t>authoritarian</a:t>
            </a:r>
            <a:r>
              <a:rPr lang="pl-PL" dirty="0" smtClean="0"/>
              <a:t> </a:t>
            </a:r>
            <a:r>
              <a:rPr lang="pl-PL" dirty="0" err="1" smtClean="0"/>
              <a:t>tendencies</a:t>
            </a:r>
            <a:endParaRPr lang="pl-PL" dirty="0" smtClean="0"/>
          </a:p>
          <a:p>
            <a:pPr marL="578358" indent="-514350">
              <a:buAutoNum type="alphaLcParenR"/>
            </a:pPr>
            <a:r>
              <a:rPr lang="pl-PL" dirty="0" err="1" smtClean="0"/>
              <a:t>i</a:t>
            </a:r>
            <a:r>
              <a:rPr lang="pl-PL" dirty="0" err="1" smtClean="0"/>
              <a:t>ndirect</a:t>
            </a:r>
            <a:r>
              <a:rPr lang="pl-PL" dirty="0" smtClean="0"/>
              <a:t> - a</a:t>
            </a:r>
            <a:r>
              <a:rPr lang="en-US" dirty="0" smtClean="0"/>
              <a:t>n </a:t>
            </a:r>
            <a:r>
              <a:rPr lang="en-US" dirty="0" smtClean="0"/>
              <a:t>ever increasing domination of the AKP in the </a:t>
            </a:r>
            <a:r>
              <a:rPr lang="en-US" dirty="0" smtClean="0"/>
              <a:t>party </a:t>
            </a:r>
            <a:r>
              <a:rPr lang="en-US" dirty="0" smtClean="0"/>
              <a:t>and political system consolidated as a result of subsequent elections as well as more and more restrictive political “level playing field’ have adverse consequences for the political regime due to the </a:t>
            </a:r>
            <a:r>
              <a:rPr lang="en-US" dirty="0" smtClean="0"/>
              <a:t>specter </a:t>
            </a:r>
            <a:r>
              <a:rPr lang="en-US" dirty="0" smtClean="0"/>
              <a:t>of “tyranny of majority.” </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Thank</a:t>
            </a:r>
            <a:r>
              <a:rPr lang="pl-PL" b="1" dirty="0" smtClean="0"/>
              <a:t> </a:t>
            </a:r>
            <a:r>
              <a:rPr lang="pl-PL" b="1" dirty="0" err="1" smtClean="0"/>
              <a:t>you</a:t>
            </a:r>
            <a:r>
              <a:rPr lang="pl-PL" b="1" dirty="0" smtClean="0"/>
              <a:t> for </a:t>
            </a:r>
            <a:r>
              <a:rPr lang="pl-PL" b="1" dirty="0" err="1" smtClean="0"/>
              <a:t>your</a:t>
            </a:r>
            <a:r>
              <a:rPr lang="pl-PL" b="1" dirty="0" smtClean="0"/>
              <a:t> </a:t>
            </a:r>
            <a:r>
              <a:rPr lang="pl-PL" b="1" dirty="0" err="1" smtClean="0"/>
              <a:t>attention</a:t>
            </a:r>
            <a:r>
              <a:rPr lang="pl-PL" b="1" dirty="0" smtClean="0"/>
              <a:t>!</a:t>
            </a:r>
            <a:endParaRPr lang="pl-PL" b="1" dirty="0"/>
          </a:p>
        </p:txBody>
      </p:sp>
      <p:pic>
        <p:nvPicPr>
          <p:cNvPr id="2052" name="Picture 4" descr="F:\zajęcia 23.10\20150606_143250.jpg"/>
          <p:cNvPicPr>
            <a:picLocks noChangeAspect="1" noChangeArrowheads="1"/>
          </p:cNvPicPr>
          <p:nvPr/>
        </p:nvPicPr>
        <p:blipFill>
          <a:blip r:embed="rId2" cstate="print"/>
          <a:srcRect/>
          <a:stretch>
            <a:fillRect/>
          </a:stretch>
        </p:blipFill>
        <p:spPr bwMode="auto">
          <a:xfrm>
            <a:off x="5076056" y="1556792"/>
            <a:ext cx="3057803" cy="4437111"/>
          </a:xfrm>
          <a:prstGeom prst="rect">
            <a:avLst/>
          </a:prstGeom>
          <a:noFill/>
        </p:spPr>
      </p:pic>
      <p:pic>
        <p:nvPicPr>
          <p:cNvPr id="2053" name="Picture 5" descr="F:\zajęcia 23.10\wybory mityngi\20150531_170330.jpg"/>
          <p:cNvPicPr>
            <a:picLocks noGrp="1" noChangeAspect="1" noChangeArrowheads="1"/>
          </p:cNvPicPr>
          <p:nvPr>
            <p:ph idx="1"/>
          </p:nvPr>
        </p:nvPicPr>
        <p:blipFill>
          <a:blip r:embed="rId3" cstate="print"/>
          <a:srcRect/>
          <a:stretch>
            <a:fillRect/>
          </a:stretch>
        </p:blipFill>
        <p:spPr bwMode="auto">
          <a:xfrm>
            <a:off x="1187624" y="3861048"/>
            <a:ext cx="3910191" cy="2160240"/>
          </a:xfrm>
          <a:prstGeom prst="rect">
            <a:avLst/>
          </a:prstGeom>
          <a:noFill/>
        </p:spPr>
      </p:pic>
      <p:pic>
        <p:nvPicPr>
          <p:cNvPr id="2055" name="Picture 7" descr="F:\zajęcia 23.10\wybory ulica\20150528_112027.jpg"/>
          <p:cNvPicPr>
            <a:picLocks noChangeAspect="1" noChangeArrowheads="1"/>
          </p:cNvPicPr>
          <p:nvPr/>
        </p:nvPicPr>
        <p:blipFill>
          <a:blip r:embed="rId4" cstate="print"/>
          <a:srcRect/>
          <a:stretch>
            <a:fillRect/>
          </a:stretch>
        </p:blipFill>
        <p:spPr bwMode="auto">
          <a:xfrm>
            <a:off x="1187624" y="1556792"/>
            <a:ext cx="3888432" cy="237152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Studies</a:t>
            </a:r>
            <a:r>
              <a:rPr lang="pl-PL" b="1" dirty="0" smtClean="0"/>
              <a:t> on </a:t>
            </a:r>
            <a:r>
              <a:rPr lang="pl-PL" b="1" dirty="0" err="1" smtClean="0"/>
              <a:t>electoral</a:t>
            </a:r>
            <a:r>
              <a:rPr lang="pl-PL" b="1" dirty="0" smtClean="0"/>
              <a:t> </a:t>
            </a:r>
            <a:r>
              <a:rPr lang="pl-PL" b="1" dirty="0" err="1" smtClean="0"/>
              <a:t>integrity</a:t>
            </a:r>
            <a:r>
              <a:rPr lang="pl-PL" b="1" dirty="0" smtClean="0"/>
              <a:t> and </a:t>
            </a:r>
            <a:r>
              <a:rPr lang="pl-PL" b="1" dirty="0" err="1" smtClean="0"/>
              <a:t>malpractice</a:t>
            </a:r>
            <a:endParaRPr lang="pl-PL" b="1" dirty="0"/>
          </a:p>
        </p:txBody>
      </p:sp>
      <p:sp>
        <p:nvSpPr>
          <p:cNvPr id="3" name="Symbol zastępczy zawartości 2"/>
          <p:cNvSpPr>
            <a:spLocks noGrp="1"/>
          </p:cNvSpPr>
          <p:nvPr>
            <p:ph idx="1"/>
          </p:nvPr>
        </p:nvSpPr>
        <p:spPr/>
        <p:txBody>
          <a:bodyPr/>
          <a:lstStyle/>
          <a:p>
            <a:pPr>
              <a:buFont typeface="Wingdings" pitchFamily="2" charset="2"/>
              <a:buChar char="q"/>
            </a:pPr>
            <a:r>
              <a:rPr lang="pl-PL" sz="4000" dirty="0" smtClean="0"/>
              <a:t>S. </a:t>
            </a:r>
            <a:r>
              <a:rPr lang="pl-PL" sz="4000" dirty="0" err="1" smtClean="0"/>
              <a:t>Birch</a:t>
            </a:r>
            <a:r>
              <a:rPr lang="pl-PL" sz="4000" dirty="0" smtClean="0"/>
              <a:t> (2011)</a:t>
            </a:r>
          </a:p>
          <a:p>
            <a:pPr>
              <a:buFont typeface="Wingdings" pitchFamily="2" charset="2"/>
              <a:buChar char="q"/>
            </a:pPr>
            <a:r>
              <a:rPr lang="pl-PL" sz="4000" dirty="0" smtClean="0"/>
              <a:t>P. </a:t>
            </a:r>
            <a:r>
              <a:rPr lang="pl-PL" sz="4000" dirty="0" err="1" smtClean="0"/>
              <a:t>Norris</a:t>
            </a:r>
            <a:r>
              <a:rPr lang="pl-PL" sz="4000" dirty="0" smtClean="0"/>
              <a:t> (2014, 2015)</a:t>
            </a:r>
          </a:p>
          <a:p>
            <a:pPr>
              <a:buFont typeface="Wingdings" pitchFamily="2" charset="2"/>
              <a:buChar char="q"/>
            </a:pPr>
            <a:r>
              <a:rPr lang="pl-PL" sz="4000" dirty="0" smtClean="0"/>
              <a:t>A. </a:t>
            </a:r>
            <a:r>
              <a:rPr lang="pl-PL" sz="4000" dirty="0" err="1" smtClean="0"/>
              <a:t>Schedler</a:t>
            </a:r>
            <a:r>
              <a:rPr lang="pl-PL" sz="4000" dirty="0" smtClean="0"/>
              <a:t> </a:t>
            </a:r>
            <a:r>
              <a:rPr lang="pl-PL" sz="4000" dirty="0" smtClean="0"/>
              <a:t>(2002, 2006</a:t>
            </a:r>
            <a:r>
              <a:rPr lang="pl-PL" sz="4000" dirty="0" smtClean="0"/>
              <a:t>, 2009, 2013)</a:t>
            </a:r>
          </a:p>
          <a:p>
            <a:pPr>
              <a:buFont typeface="Wingdings" pitchFamily="2" charset="2"/>
              <a:buChar char="q"/>
            </a:pPr>
            <a:r>
              <a:rPr lang="pl-PL" sz="4000" dirty="0" smtClean="0"/>
              <a:t>A. </a:t>
            </a:r>
            <a:r>
              <a:rPr lang="pl-PL" sz="4000" dirty="0" err="1" smtClean="0"/>
              <a:t>Simpser</a:t>
            </a:r>
            <a:r>
              <a:rPr lang="pl-PL" sz="4000" dirty="0" smtClean="0"/>
              <a:t> (2013</a:t>
            </a:r>
            <a:r>
              <a:rPr lang="pl-PL" dirty="0" smtClean="0"/>
              <a:t>)</a:t>
            </a: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Paper – </a:t>
            </a:r>
            <a:r>
              <a:rPr lang="pl-PL" b="1" dirty="0" err="1" smtClean="0"/>
              <a:t>initial</a:t>
            </a:r>
            <a:r>
              <a:rPr lang="pl-PL" b="1" dirty="0" smtClean="0"/>
              <a:t> </a:t>
            </a:r>
            <a:r>
              <a:rPr lang="pl-PL" b="1" dirty="0" err="1" smtClean="0"/>
              <a:t>phase</a:t>
            </a:r>
            <a:r>
              <a:rPr lang="pl-PL" b="1" dirty="0" smtClean="0"/>
              <a:t> </a:t>
            </a:r>
            <a:r>
              <a:rPr lang="pl-PL" b="1" dirty="0" smtClean="0"/>
              <a:t>of </a:t>
            </a:r>
            <a:r>
              <a:rPr lang="pl-PL" b="1" dirty="0" err="1" smtClean="0"/>
              <a:t>the</a:t>
            </a:r>
            <a:r>
              <a:rPr lang="pl-PL" b="1" dirty="0" smtClean="0"/>
              <a:t> </a:t>
            </a:r>
            <a:r>
              <a:rPr lang="pl-PL" b="1" dirty="0" err="1" smtClean="0"/>
              <a:t>project</a:t>
            </a:r>
            <a:endParaRPr lang="pl-PL" b="1" dirty="0"/>
          </a:p>
        </p:txBody>
      </p:sp>
      <p:sp>
        <p:nvSpPr>
          <p:cNvPr id="3" name="Symbol zastępczy zawartości 2"/>
          <p:cNvSpPr>
            <a:spLocks noGrp="1"/>
          </p:cNvSpPr>
          <p:nvPr>
            <p:ph idx="1"/>
          </p:nvPr>
        </p:nvSpPr>
        <p:spPr/>
        <p:txBody>
          <a:bodyPr/>
          <a:lstStyle/>
          <a:p>
            <a:r>
              <a:rPr lang="pl-PL" dirty="0" smtClean="0"/>
              <a:t>Project </a:t>
            </a:r>
            <a:r>
              <a:rPr lang="en-US" dirty="0" smtClean="0"/>
              <a:t>“Between Fair and Rigged. Elections as a Key Determinant of the ‘Borderline Political Regime’ - Turkey in Comparative Perspective</a:t>
            </a:r>
            <a:r>
              <a:rPr lang="pl-PL" dirty="0" smtClean="0"/>
              <a:t>” </a:t>
            </a:r>
            <a:endParaRPr lang="pl-PL" dirty="0" smtClean="0"/>
          </a:p>
          <a:p>
            <a:r>
              <a:rPr lang="en-US" dirty="0" smtClean="0"/>
              <a:t>Faculty of Political Science and International Studies, University of </a:t>
            </a:r>
            <a:r>
              <a:rPr lang="en-US" dirty="0" err="1" smtClean="0"/>
              <a:t>Warsa</a:t>
            </a:r>
            <a:r>
              <a:rPr lang="pl-PL" dirty="0" smtClean="0"/>
              <a:t>w, </a:t>
            </a:r>
            <a:r>
              <a:rPr lang="pl-PL" dirty="0" smtClean="0"/>
              <a:t>2017-2018</a:t>
            </a:r>
            <a:r>
              <a:rPr lang="pl-PL" dirty="0" smtClean="0"/>
              <a:t>,</a:t>
            </a:r>
            <a:r>
              <a:rPr lang="en-US" dirty="0" smtClean="0"/>
              <a:t> financed by the Polish National Science Centre </a:t>
            </a:r>
            <a:endParaRPr lang="pl-P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Main</a:t>
            </a:r>
            <a:r>
              <a:rPr lang="pl-PL" b="1" dirty="0" smtClean="0"/>
              <a:t> </a:t>
            </a:r>
            <a:r>
              <a:rPr lang="pl-PL" b="1" dirty="0" err="1" smtClean="0"/>
              <a:t>research</a:t>
            </a:r>
            <a:r>
              <a:rPr lang="pl-PL" b="1" dirty="0" smtClean="0"/>
              <a:t> </a:t>
            </a:r>
            <a:r>
              <a:rPr lang="pl-PL" b="1" dirty="0" err="1" smtClean="0"/>
              <a:t>question</a:t>
            </a:r>
            <a:endParaRPr lang="pl-PL" b="1" dirty="0"/>
          </a:p>
        </p:txBody>
      </p:sp>
      <p:sp>
        <p:nvSpPr>
          <p:cNvPr id="3" name="Symbol zastępczy zawartości 2"/>
          <p:cNvSpPr>
            <a:spLocks noGrp="1"/>
          </p:cNvSpPr>
          <p:nvPr>
            <p:ph idx="1"/>
          </p:nvPr>
        </p:nvSpPr>
        <p:spPr/>
        <p:txBody>
          <a:bodyPr>
            <a:normAutofit lnSpcReduction="10000"/>
          </a:bodyPr>
          <a:lstStyle/>
          <a:p>
            <a:pPr>
              <a:buNone/>
            </a:pPr>
            <a:r>
              <a:rPr lang="pl-PL" dirty="0" smtClean="0"/>
              <a:t>T</a:t>
            </a:r>
            <a:r>
              <a:rPr lang="en-US" dirty="0" smtClean="0"/>
              <a:t>he paper seeks to survey the extent of election malpractices in Turkey and, without prejudging, address a fundamental </a:t>
            </a:r>
            <a:r>
              <a:rPr lang="en-US" dirty="0" smtClean="0"/>
              <a:t>question</a:t>
            </a:r>
            <a:r>
              <a:rPr lang="pl-PL" dirty="0" smtClean="0"/>
              <a:t> [</a:t>
            </a:r>
            <a:r>
              <a:rPr lang="pl-PL" dirty="0" err="1" smtClean="0"/>
              <a:t>concerning</a:t>
            </a:r>
            <a:r>
              <a:rPr lang="pl-PL" dirty="0" smtClean="0"/>
              <a:t> </a:t>
            </a:r>
            <a:r>
              <a:rPr lang="pl-PL" dirty="0" err="1" smtClean="0"/>
              <a:t>the</a:t>
            </a:r>
            <a:r>
              <a:rPr lang="pl-PL" dirty="0" smtClean="0"/>
              <a:t> </a:t>
            </a:r>
            <a:r>
              <a:rPr lang="pl-PL" dirty="0" err="1" smtClean="0"/>
              <a:t>impact</a:t>
            </a:r>
            <a:r>
              <a:rPr lang="pl-PL" dirty="0" smtClean="0"/>
              <a:t> on </a:t>
            </a:r>
            <a:r>
              <a:rPr lang="pl-PL" dirty="0" err="1" smtClean="0"/>
              <a:t>the</a:t>
            </a:r>
            <a:r>
              <a:rPr lang="pl-PL" dirty="0" smtClean="0"/>
              <a:t> </a:t>
            </a:r>
            <a:r>
              <a:rPr lang="pl-PL" dirty="0" err="1" smtClean="0"/>
              <a:t>political</a:t>
            </a:r>
            <a:r>
              <a:rPr lang="pl-PL" dirty="0" smtClean="0"/>
              <a:t> </a:t>
            </a:r>
            <a:r>
              <a:rPr lang="pl-PL" dirty="0" err="1" smtClean="0"/>
              <a:t>regime</a:t>
            </a:r>
            <a:r>
              <a:rPr lang="pl-PL" dirty="0" smtClean="0"/>
              <a:t>]</a:t>
            </a:r>
            <a:r>
              <a:rPr lang="en-US" dirty="0" smtClean="0"/>
              <a:t>:</a:t>
            </a:r>
            <a:endParaRPr lang="pl-PL" dirty="0" smtClean="0"/>
          </a:p>
          <a:p>
            <a:pPr>
              <a:buNone/>
            </a:pPr>
            <a:r>
              <a:rPr lang="en-US" dirty="0" smtClean="0"/>
              <a:t> </a:t>
            </a:r>
            <a:r>
              <a:rPr lang="en-US" b="1" dirty="0" smtClean="0"/>
              <a:t>Do elections in Turkey, notwithstanding the irregularities, still meet democratic, international standards, or is Turkey sliding into electoral autocracy, with AKP “faking” the democratic regime? </a:t>
            </a:r>
            <a:endParaRPr lang="pl-PL" b="1" dirty="0" smtClean="0"/>
          </a:p>
          <a:p>
            <a:pPr>
              <a:buNone/>
            </a:pP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Electoral</a:t>
            </a:r>
            <a:r>
              <a:rPr lang="pl-PL" b="1" dirty="0" smtClean="0"/>
              <a:t> </a:t>
            </a:r>
            <a:r>
              <a:rPr lang="pl-PL" b="1" dirty="0" err="1" smtClean="0"/>
              <a:t>malpractice</a:t>
            </a:r>
            <a:endParaRPr lang="pl-PL" b="1" dirty="0"/>
          </a:p>
        </p:txBody>
      </p:sp>
      <p:sp>
        <p:nvSpPr>
          <p:cNvPr id="3" name="Symbol zastępczy zawartości 2"/>
          <p:cNvSpPr>
            <a:spLocks noGrp="1"/>
          </p:cNvSpPr>
          <p:nvPr>
            <p:ph idx="1"/>
          </p:nvPr>
        </p:nvSpPr>
        <p:spPr/>
        <p:txBody>
          <a:bodyPr/>
          <a:lstStyle/>
          <a:p>
            <a:r>
              <a:rPr lang="pl-PL" b="1" dirty="0" smtClean="0"/>
              <a:t>T</a:t>
            </a:r>
            <a:r>
              <a:rPr lang="en-US" b="1" dirty="0" smtClean="0"/>
              <a:t>he violation of electoral integrity</a:t>
            </a:r>
            <a:r>
              <a:rPr lang="en-US" dirty="0" smtClean="0"/>
              <a:t>, </a:t>
            </a:r>
            <a:r>
              <a:rPr lang="pl-PL" dirty="0" err="1" smtClean="0"/>
              <a:t>i.e</a:t>
            </a:r>
            <a:r>
              <a:rPr lang="pl-PL" dirty="0" smtClean="0"/>
              <a:t>.</a:t>
            </a:r>
            <a:r>
              <a:rPr lang="en-US" dirty="0" smtClean="0"/>
              <a:t>  </a:t>
            </a:r>
            <a:r>
              <a:rPr lang="en-US" dirty="0" smtClean="0"/>
              <a:t>violation of internationally accepted standards of elections throughout the whole electoral cycle</a:t>
            </a:r>
            <a:r>
              <a:rPr lang="pl-PL" dirty="0" smtClean="0"/>
              <a:t> - </a:t>
            </a:r>
            <a:r>
              <a:rPr lang="en-US" dirty="0" smtClean="0"/>
              <a:t>in the pre-electoral period, during the campaign, on the voting day as well as after the </a:t>
            </a:r>
            <a:r>
              <a:rPr lang="en-US" dirty="0" smtClean="0"/>
              <a:t>elections</a:t>
            </a:r>
            <a:endParaRPr lang="pl-PL" dirty="0" smtClean="0"/>
          </a:p>
          <a:p>
            <a:r>
              <a:rPr lang="pl-PL" dirty="0" err="1" smtClean="0"/>
              <a:t>Malpractice</a:t>
            </a:r>
            <a:r>
              <a:rPr lang="pl-PL" dirty="0" smtClean="0"/>
              <a:t> </a:t>
            </a:r>
            <a:r>
              <a:rPr lang="pl-PL" dirty="0" err="1" smtClean="0"/>
              <a:t>vs</a:t>
            </a:r>
            <a:r>
              <a:rPr lang="pl-PL" dirty="0" smtClean="0"/>
              <a:t>. </a:t>
            </a:r>
            <a:r>
              <a:rPr lang="pl-PL" dirty="0" smtClean="0"/>
              <a:t>‘</a:t>
            </a:r>
            <a:r>
              <a:rPr lang="pl-PL" dirty="0" err="1" smtClean="0"/>
              <a:t>m</a:t>
            </a:r>
            <a:r>
              <a:rPr lang="pl-PL" dirty="0" err="1" smtClean="0"/>
              <a:t>ispractice</a:t>
            </a:r>
            <a:r>
              <a:rPr lang="pl-PL" dirty="0" smtClean="0"/>
              <a:t>’</a:t>
            </a: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Research</a:t>
            </a:r>
            <a:r>
              <a:rPr lang="pl-PL" b="1" dirty="0" smtClean="0"/>
              <a:t> </a:t>
            </a:r>
            <a:r>
              <a:rPr lang="pl-PL" b="1" dirty="0" err="1" smtClean="0"/>
              <a:t>focus</a:t>
            </a:r>
            <a:endParaRPr lang="pl-PL" b="1" dirty="0"/>
          </a:p>
        </p:txBody>
      </p:sp>
      <p:sp>
        <p:nvSpPr>
          <p:cNvPr id="3" name="Symbol zastępczy zawartości 2"/>
          <p:cNvSpPr>
            <a:spLocks noGrp="1"/>
          </p:cNvSpPr>
          <p:nvPr>
            <p:ph idx="1"/>
          </p:nvPr>
        </p:nvSpPr>
        <p:spPr/>
        <p:txBody>
          <a:bodyPr/>
          <a:lstStyle/>
          <a:p>
            <a:r>
              <a:rPr lang="en-US" dirty="0" smtClean="0"/>
              <a:t>March 2014 local elections</a:t>
            </a:r>
            <a:endParaRPr lang="pl-PL" dirty="0" smtClean="0"/>
          </a:p>
          <a:p>
            <a:r>
              <a:rPr lang="en-US" dirty="0" smtClean="0"/>
              <a:t>August 2014 presidential elections</a:t>
            </a:r>
            <a:endParaRPr lang="pl-PL" dirty="0" smtClean="0"/>
          </a:p>
          <a:p>
            <a:r>
              <a:rPr lang="en-US" dirty="0" smtClean="0"/>
              <a:t>June 2015 </a:t>
            </a:r>
            <a:r>
              <a:rPr lang="en-US" dirty="0" smtClean="0"/>
              <a:t>parliamentary </a:t>
            </a:r>
            <a:r>
              <a:rPr lang="en-US" dirty="0" smtClean="0"/>
              <a:t>elections </a:t>
            </a:r>
            <a:endParaRPr lang="pl-PL" dirty="0" smtClean="0"/>
          </a:p>
          <a:p>
            <a:r>
              <a:rPr lang="en-US" dirty="0" smtClean="0"/>
              <a:t>November </a:t>
            </a:r>
            <a:r>
              <a:rPr lang="en-US" dirty="0" smtClean="0"/>
              <a:t>2015 parliamentary </a:t>
            </a:r>
            <a:r>
              <a:rPr lang="en-US" dirty="0" smtClean="0"/>
              <a:t>elections</a:t>
            </a:r>
            <a:endParaRPr lang="pl-PL" dirty="0" smtClean="0"/>
          </a:p>
          <a:p>
            <a:pPr>
              <a:buNone/>
            </a:pPr>
            <a:r>
              <a:rPr lang="pl-PL" dirty="0" err="1" smtClean="0"/>
              <a:t>However</a:t>
            </a:r>
            <a:r>
              <a:rPr lang="pl-PL" dirty="0" smtClean="0"/>
              <a:t>, </a:t>
            </a:r>
            <a:r>
              <a:rPr lang="pl-PL" dirty="0" err="1" smtClean="0"/>
              <a:t>sometimes</a:t>
            </a:r>
            <a:r>
              <a:rPr lang="pl-PL" dirty="0" smtClean="0"/>
              <a:t> </a:t>
            </a:r>
            <a:r>
              <a:rPr lang="pl-PL" dirty="0" err="1" smtClean="0"/>
              <a:t>also</a:t>
            </a:r>
            <a:r>
              <a:rPr lang="pl-PL" dirty="0" smtClean="0"/>
              <a:t> </a:t>
            </a:r>
            <a:r>
              <a:rPr lang="pl-PL" dirty="0" err="1" smtClean="0"/>
              <a:t>earlier</a:t>
            </a:r>
            <a:r>
              <a:rPr lang="pl-PL" dirty="0" smtClean="0"/>
              <a:t> </a:t>
            </a:r>
            <a:r>
              <a:rPr lang="pl-PL" dirty="0" err="1" smtClean="0"/>
              <a:t>elections</a:t>
            </a:r>
            <a:r>
              <a:rPr lang="pl-PL" dirty="0" smtClean="0"/>
              <a:t> (2009, 2011)- </a:t>
            </a:r>
            <a:r>
              <a:rPr lang="pl-PL" dirty="0" smtClean="0"/>
              <a:t>to </a:t>
            </a:r>
            <a:r>
              <a:rPr lang="pl-PL" dirty="0" smtClean="0"/>
              <a:t>show</a:t>
            </a:r>
            <a:r>
              <a:rPr lang="pl-PL" dirty="0" smtClean="0"/>
              <a:t> </a:t>
            </a:r>
            <a:r>
              <a:rPr lang="pl-PL" dirty="0" err="1" smtClean="0"/>
              <a:t>particular</a:t>
            </a:r>
            <a:r>
              <a:rPr lang="pl-PL" dirty="0" smtClean="0"/>
              <a:t> </a:t>
            </a:r>
            <a:r>
              <a:rPr lang="pl-PL" dirty="0" err="1" smtClean="0"/>
              <a:t>processes</a:t>
            </a:r>
            <a:r>
              <a:rPr lang="pl-PL" dirty="0" smtClean="0"/>
              <a:t>.</a:t>
            </a:r>
          </a:p>
          <a:p>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err="1" smtClean="0"/>
              <a:t>Typology</a:t>
            </a:r>
            <a:r>
              <a:rPr lang="pl-PL" b="1" dirty="0" smtClean="0"/>
              <a:t> of </a:t>
            </a:r>
            <a:r>
              <a:rPr lang="pl-PL" b="1" dirty="0" err="1" smtClean="0"/>
              <a:t>electoral</a:t>
            </a:r>
            <a:r>
              <a:rPr lang="pl-PL" b="1" dirty="0" smtClean="0"/>
              <a:t> </a:t>
            </a:r>
            <a:r>
              <a:rPr lang="pl-PL" b="1" dirty="0" err="1" smtClean="0"/>
              <a:t>malpractices</a:t>
            </a:r>
            <a:r>
              <a:rPr lang="pl-PL" b="1" dirty="0" smtClean="0"/>
              <a:t> </a:t>
            </a:r>
            <a:r>
              <a:rPr lang="pl-PL" b="1" dirty="0" smtClean="0"/>
              <a:t>(</a:t>
            </a:r>
            <a:r>
              <a:rPr lang="pl-PL" b="1" dirty="0" err="1" smtClean="0"/>
              <a:t>Birch</a:t>
            </a:r>
            <a:r>
              <a:rPr lang="pl-PL" b="1" dirty="0" smtClean="0"/>
              <a:t> 2011)</a:t>
            </a:r>
            <a:endParaRPr lang="pl-PL" b="1" dirty="0"/>
          </a:p>
        </p:txBody>
      </p:sp>
      <p:sp>
        <p:nvSpPr>
          <p:cNvPr id="3" name="Symbol zastępczy zawartości 2"/>
          <p:cNvSpPr>
            <a:spLocks noGrp="1"/>
          </p:cNvSpPr>
          <p:nvPr>
            <p:ph idx="1"/>
          </p:nvPr>
        </p:nvSpPr>
        <p:spPr/>
        <p:txBody>
          <a:bodyPr>
            <a:normAutofit/>
          </a:bodyPr>
          <a:lstStyle/>
          <a:p>
            <a:r>
              <a:rPr lang="pl-PL" sz="4000" dirty="0" err="1" smtClean="0"/>
              <a:t>Manipulation</a:t>
            </a:r>
            <a:r>
              <a:rPr lang="pl-PL" sz="4000" dirty="0" smtClean="0"/>
              <a:t> of </a:t>
            </a:r>
            <a:r>
              <a:rPr lang="pl-PL" sz="4000" dirty="0" err="1" smtClean="0"/>
              <a:t>the</a:t>
            </a:r>
            <a:r>
              <a:rPr lang="pl-PL" sz="4000" dirty="0" smtClean="0"/>
              <a:t> law</a:t>
            </a:r>
          </a:p>
          <a:p>
            <a:r>
              <a:rPr lang="pl-PL" sz="4000" dirty="0" err="1" smtClean="0"/>
              <a:t>Manipulation</a:t>
            </a:r>
            <a:r>
              <a:rPr lang="pl-PL" sz="4000" dirty="0" smtClean="0"/>
              <a:t> of </a:t>
            </a:r>
            <a:r>
              <a:rPr lang="pl-PL" sz="4000" dirty="0" err="1" smtClean="0"/>
              <a:t>the</a:t>
            </a:r>
            <a:r>
              <a:rPr lang="pl-PL" sz="4000" dirty="0" smtClean="0"/>
              <a:t> </a:t>
            </a:r>
            <a:r>
              <a:rPr lang="pl-PL" sz="4000" dirty="0" err="1" smtClean="0"/>
              <a:t>vote</a:t>
            </a:r>
            <a:r>
              <a:rPr lang="pl-PL" sz="4000" dirty="0" smtClean="0"/>
              <a:t> </a:t>
            </a:r>
            <a:r>
              <a:rPr lang="pl-PL" sz="4000" dirty="0" err="1" smtClean="0"/>
              <a:t>choice</a:t>
            </a:r>
            <a:r>
              <a:rPr lang="pl-PL" sz="4000" dirty="0" smtClean="0"/>
              <a:t> </a:t>
            </a:r>
          </a:p>
          <a:p>
            <a:r>
              <a:rPr lang="pl-PL" sz="4000" dirty="0" err="1" smtClean="0"/>
              <a:t>Mainipulation</a:t>
            </a:r>
            <a:r>
              <a:rPr lang="pl-PL" sz="4000" dirty="0" smtClean="0"/>
              <a:t> of </a:t>
            </a:r>
            <a:r>
              <a:rPr lang="pl-PL" sz="4000" dirty="0" err="1" smtClean="0"/>
              <a:t>the</a:t>
            </a:r>
            <a:r>
              <a:rPr lang="pl-PL" sz="4000" dirty="0" smtClean="0"/>
              <a:t> </a:t>
            </a:r>
            <a:r>
              <a:rPr lang="pl-PL" sz="4000" dirty="0" err="1" smtClean="0"/>
              <a:t>voting</a:t>
            </a:r>
            <a:r>
              <a:rPr lang="pl-PL" sz="4000" dirty="0" smtClean="0"/>
              <a:t> </a:t>
            </a:r>
            <a:r>
              <a:rPr lang="pl-PL" sz="4000" dirty="0" err="1" smtClean="0"/>
              <a:t>act</a:t>
            </a:r>
            <a:endParaRPr lang="pl-PL"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Electoral</a:t>
            </a:r>
            <a:r>
              <a:rPr lang="pl-PL" b="1" dirty="0" smtClean="0"/>
              <a:t> </a:t>
            </a:r>
            <a:r>
              <a:rPr lang="pl-PL" b="1" dirty="0" err="1" smtClean="0"/>
              <a:t>m</a:t>
            </a:r>
            <a:r>
              <a:rPr lang="pl-PL" b="1" dirty="0" err="1" smtClean="0"/>
              <a:t>alpractices</a:t>
            </a:r>
            <a:r>
              <a:rPr lang="pl-PL" b="1" dirty="0" smtClean="0"/>
              <a:t> </a:t>
            </a:r>
            <a:r>
              <a:rPr lang="pl-PL" b="1" dirty="0" err="1" smtClean="0"/>
              <a:t>in</a:t>
            </a:r>
            <a:r>
              <a:rPr lang="pl-PL" b="1" dirty="0" smtClean="0"/>
              <a:t> Turkey</a:t>
            </a:r>
            <a:endParaRPr lang="pl-PL" b="1" dirty="0"/>
          </a:p>
        </p:txBody>
      </p:sp>
      <p:sp>
        <p:nvSpPr>
          <p:cNvPr id="3" name="Symbol zastępczy zawartości 2"/>
          <p:cNvSpPr>
            <a:spLocks noGrp="1"/>
          </p:cNvSpPr>
          <p:nvPr>
            <p:ph idx="1"/>
          </p:nvPr>
        </p:nvSpPr>
        <p:spPr/>
        <p:txBody>
          <a:bodyPr/>
          <a:lstStyle/>
          <a:p>
            <a:r>
              <a:rPr lang="en-US" dirty="0" smtClean="0"/>
              <a:t>Electoral Integrity </a:t>
            </a:r>
            <a:r>
              <a:rPr lang="en-US" dirty="0" smtClean="0"/>
              <a:t>Project</a:t>
            </a:r>
            <a:r>
              <a:rPr lang="pl-PL" dirty="0" smtClean="0"/>
              <a:t> ranking:</a:t>
            </a:r>
          </a:p>
          <a:p>
            <a:pPr>
              <a:buNone/>
            </a:pPr>
            <a:r>
              <a:rPr lang="pl-PL" dirty="0" smtClean="0"/>
              <a:t>August 2014 </a:t>
            </a:r>
            <a:r>
              <a:rPr lang="pl-PL" dirty="0" err="1" smtClean="0"/>
              <a:t>presidential</a:t>
            </a:r>
            <a:r>
              <a:rPr lang="pl-PL" dirty="0" smtClean="0"/>
              <a:t> </a:t>
            </a:r>
            <a:r>
              <a:rPr lang="pl-PL" dirty="0" err="1" smtClean="0"/>
              <a:t>elections</a:t>
            </a:r>
            <a:r>
              <a:rPr lang="pl-PL" dirty="0" smtClean="0"/>
              <a:t> – 86th place (127 </a:t>
            </a:r>
            <a:r>
              <a:rPr lang="pl-PL" dirty="0" err="1" smtClean="0"/>
              <a:t>countries</a:t>
            </a:r>
            <a:r>
              <a:rPr lang="pl-PL" dirty="0" smtClean="0"/>
              <a:t>)</a:t>
            </a:r>
          </a:p>
          <a:p>
            <a:pPr>
              <a:buNone/>
            </a:pPr>
            <a:r>
              <a:rPr lang="pl-PL" dirty="0" smtClean="0"/>
              <a:t>2015 </a:t>
            </a:r>
            <a:r>
              <a:rPr lang="pl-PL" dirty="0" err="1" smtClean="0"/>
              <a:t>parliamentary</a:t>
            </a:r>
            <a:r>
              <a:rPr lang="pl-PL" dirty="0" smtClean="0"/>
              <a:t> </a:t>
            </a:r>
            <a:r>
              <a:rPr lang="pl-PL" dirty="0" err="1" smtClean="0"/>
              <a:t>elections</a:t>
            </a:r>
            <a:r>
              <a:rPr lang="pl-PL" dirty="0" smtClean="0"/>
              <a:t> – 101st place (135 </a:t>
            </a:r>
            <a:r>
              <a:rPr lang="pl-PL" dirty="0" err="1" smtClean="0"/>
              <a:t>countries</a:t>
            </a:r>
            <a:r>
              <a:rPr lang="pl-PL" dirty="0" smtClean="0"/>
              <a:t>)</a:t>
            </a:r>
          </a:p>
          <a:p>
            <a:r>
              <a:rPr lang="pl-PL" dirty="0" smtClean="0"/>
              <a:t>OSCE </a:t>
            </a:r>
            <a:r>
              <a:rPr lang="pl-PL" dirty="0" err="1" smtClean="0"/>
              <a:t>reports</a:t>
            </a:r>
            <a:r>
              <a:rPr lang="pl-PL" dirty="0" smtClean="0"/>
              <a:t> – </a:t>
            </a:r>
            <a:r>
              <a:rPr lang="pl-PL" dirty="0" err="1" smtClean="0"/>
              <a:t>although</a:t>
            </a:r>
            <a:r>
              <a:rPr lang="pl-PL" dirty="0" smtClean="0"/>
              <a:t> legal </a:t>
            </a:r>
            <a:r>
              <a:rPr lang="pl-PL" dirty="0" err="1" smtClean="0"/>
              <a:t>improvements</a:t>
            </a:r>
            <a:r>
              <a:rPr lang="pl-PL" dirty="0" smtClean="0"/>
              <a:t>, </a:t>
            </a:r>
            <a:r>
              <a:rPr lang="pl-PL" dirty="0" err="1" smtClean="0"/>
              <a:t>still</a:t>
            </a:r>
            <a:r>
              <a:rPr lang="pl-PL" dirty="0" smtClean="0"/>
              <a:t> </a:t>
            </a:r>
            <a:r>
              <a:rPr lang="pl-PL" dirty="0" err="1" smtClean="0"/>
              <a:t>defective</a:t>
            </a:r>
            <a:r>
              <a:rPr lang="pl-PL" dirty="0" smtClean="0"/>
              <a:t> </a:t>
            </a:r>
            <a:r>
              <a:rPr lang="pl-PL" dirty="0" err="1" smtClean="0"/>
              <a:t>or</a:t>
            </a:r>
            <a:r>
              <a:rPr lang="pl-PL" dirty="0" smtClean="0"/>
              <a:t> </a:t>
            </a:r>
            <a:r>
              <a:rPr lang="pl-PL" dirty="0" err="1" smtClean="0"/>
              <a:t>ambigous</a:t>
            </a:r>
            <a:r>
              <a:rPr lang="pl-PL" dirty="0" smtClean="0"/>
              <a:t> </a:t>
            </a:r>
            <a:r>
              <a:rPr lang="pl-PL" dirty="0" err="1" smtClean="0"/>
              <a:t>regulations</a:t>
            </a:r>
            <a:r>
              <a:rPr lang="pl-PL" dirty="0" smtClean="0"/>
              <a:t> &gt; </a:t>
            </a:r>
            <a:r>
              <a:rPr lang="pl-PL" dirty="0" err="1" smtClean="0"/>
              <a:t>malpractices</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General </a:t>
            </a:r>
            <a:r>
              <a:rPr lang="pl-PL" b="1" dirty="0" err="1" smtClean="0"/>
              <a:t>findings</a:t>
            </a:r>
            <a:r>
              <a:rPr lang="pl-PL" b="1" dirty="0" smtClean="0"/>
              <a:t> – </a:t>
            </a:r>
            <a:r>
              <a:rPr lang="pl-PL" b="1" dirty="0" err="1" smtClean="0"/>
              <a:t>electoral</a:t>
            </a:r>
            <a:r>
              <a:rPr lang="pl-PL" b="1" dirty="0" smtClean="0"/>
              <a:t>  </a:t>
            </a:r>
            <a:r>
              <a:rPr lang="pl-PL" b="1" dirty="0" err="1" smtClean="0"/>
              <a:t>malpractices</a:t>
            </a:r>
            <a:r>
              <a:rPr lang="pl-PL" b="1" dirty="0" smtClean="0"/>
              <a:t> </a:t>
            </a:r>
            <a:r>
              <a:rPr lang="pl-PL" b="1" dirty="0" err="1" smtClean="0"/>
              <a:t>in</a:t>
            </a:r>
            <a:r>
              <a:rPr lang="pl-PL" b="1" dirty="0" smtClean="0"/>
              <a:t> Turkey</a:t>
            </a:r>
            <a:endParaRPr lang="pl-PL" b="1" dirty="0"/>
          </a:p>
        </p:txBody>
      </p:sp>
      <p:sp>
        <p:nvSpPr>
          <p:cNvPr id="3" name="Symbol zastępczy zawartości 2"/>
          <p:cNvSpPr>
            <a:spLocks noGrp="1"/>
          </p:cNvSpPr>
          <p:nvPr>
            <p:ph idx="1"/>
          </p:nvPr>
        </p:nvSpPr>
        <p:spPr/>
        <p:txBody>
          <a:bodyPr>
            <a:normAutofit lnSpcReduction="10000"/>
          </a:bodyPr>
          <a:lstStyle/>
          <a:p>
            <a:pPr marL="578358" indent="-514350">
              <a:buAutoNum type="arabicPeriod"/>
            </a:pPr>
            <a:r>
              <a:rPr lang="pl-PL" sz="2800" dirty="0" smtClean="0"/>
              <a:t>Many legal </a:t>
            </a:r>
            <a:r>
              <a:rPr lang="pl-PL" sz="2800" dirty="0" err="1" smtClean="0"/>
              <a:t>deficits</a:t>
            </a:r>
            <a:r>
              <a:rPr lang="pl-PL" sz="2800" dirty="0" smtClean="0"/>
              <a:t> and </a:t>
            </a:r>
            <a:r>
              <a:rPr lang="pl-PL" sz="2800" dirty="0" err="1" smtClean="0"/>
              <a:t>mispractice</a:t>
            </a:r>
            <a:endParaRPr lang="pl-PL" sz="2800" dirty="0" smtClean="0"/>
          </a:p>
          <a:p>
            <a:pPr marL="578358" indent="-514350">
              <a:buAutoNum type="arabicPeriod"/>
            </a:pPr>
            <a:r>
              <a:rPr lang="pl-PL" sz="2800" dirty="0" err="1" smtClean="0"/>
              <a:t>Malpractices</a:t>
            </a:r>
            <a:r>
              <a:rPr lang="pl-PL" sz="2800" dirty="0" smtClean="0"/>
              <a:t> </a:t>
            </a:r>
            <a:r>
              <a:rPr lang="pl-PL" sz="2800" dirty="0" err="1" smtClean="0"/>
              <a:t>also</a:t>
            </a:r>
            <a:r>
              <a:rPr lang="pl-PL" sz="2800" dirty="0" smtClean="0"/>
              <a:t> </a:t>
            </a:r>
            <a:r>
              <a:rPr lang="pl-PL" sz="2800" dirty="0" err="1" smtClean="0"/>
              <a:t>present</a:t>
            </a:r>
            <a:r>
              <a:rPr lang="pl-PL" sz="2800" dirty="0" smtClean="0"/>
              <a:t>:</a:t>
            </a:r>
          </a:p>
          <a:p>
            <a:pPr marL="578358" indent="-514350">
              <a:buAutoNum type="alphaLcParenR"/>
            </a:pPr>
            <a:r>
              <a:rPr lang="pl-PL" sz="2800" dirty="0" err="1" smtClean="0"/>
              <a:t>mainly</a:t>
            </a:r>
            <a:r>
              <a:rPr lang="pl-PL" sz="2800" dirty="0" smtClean="0"/>
              <a:t> </a:t>
            </a:r>
            <a:r>
              <a:rPr lang="pl-PL" sz="2800" dirty="0" err="1" smtClean="0"/>
              <a:t>manipulation</a:t>
            </a:r>
            <a:r>
              <a:rPr lang="pl-PL" sz="2800" dirty="0" smtClean="0"/>
              <a:t> of </a:t>
            </a:r>
            <a:r>
              <a:rPr lang="pl-PL" sz="2800" dirty="0" err="1" smtClean="0"/>
              <a:t>the</a:t>
            </a:r>
            <a:r>
              <a:rPr lang="pl-PL" sz="2800" dirty="0" smtClean="0"/>
              <a:t> law (first of </a:t>
            </a:r>
            <a:r>
              <a:rPr lang="pl-PL" sz="2800" dirty="0" err="1" smtClean="0"/>
              <a:t>all</a:t>
            </a:r>
            <a:r>
              <a:rPr lang="pl-PL" sz="2800" dirty="0" smtClean="0"/>
              <a:t> </a:t>
            </a:r>
            <a:r>
              <a:rPr lang="pl-PL" sz="2800" dirty="0" err="1" smtClean="0"/>
              <a:t>gerrymandering</a:t>
            </a:r>
            <a:r>
              <a:rPr lang="pl-PL" sz="2800" dirty="0" smtClean="0"/>
              <a:t>) and </a:t>
            </a:r>
            <a:r>
              <a:rPr lang="pl-PL" sz="2800" dirty="0" err="1" smtClean="0"/>
              <a:t>vote</a:t>
            </a:r>
            <a:r>
              <a:rPr lang="pl-PL" sz="2800" dirty="0" smtClean="0"/>
              <a:t> </a:t>
            </a:r>
            <a:r>
              <a:rPr lang="pl-PL" sz="2800" dirty="0" err="1" smtClean="0"/>
              <a:t>choice</a:t>
            </a:r>
            <a:r>
              <a:rPr lang="pl-PL" sz="2800" dirty="0" smtClean="0"/>
              <a:t> (media </a:t>
            </a:r>
            <a:r>
              <a:rPr lang="pl-PL" sz="2800" dirty="0" err="1" smtClean="0"/>
              <a:t>bias</a:t>
            </a:r>
            <a:r>
              <a:rPr lang="pl-PL" sz="2800" dirty="0" smtClean="0"/>
              <a:t>, </a:t>
            </a:r>
            <a:r>
              <a:rPr lang="pl-PL" sz="2800" dirty="0" err="1" smtClean="0"/>
              <a:t>misuse</a:t>
            </a:r>
            <a:r>
              <a:rPr lang="pl-PL" sz="2800" dirty="0" smtClean="0"/>
              <a:t> of state resources, </a:t>
            </a:r>
            <a:r>
              <a:rPr lang="pl-PL" sz="2800" dirty="0" err="1" smtClean="0"/>
              <a:t>undue</a:t>
            </a:r>
            <a:r>
              <a:rPr lang="pl-PL" sz="2800" dirty="0" smtClean="0"/>
              <a:t> </a:t>
            </a:r>
            <a:r>
              <a:rPr lang="pl-PL" sz="2800" dirty="0" err="1" smtClean="0"/>
              <a:t>impact</a:t>
            </a:r>
            <a:r>
              <a:rPr lang="pl-PL" sz="2800" dirty="0" smtClean="0"/>
              <a:t>) – </a:t>
            </a:r>
            <a:r>
              <a:rPr lang="pl-PL" sz="2800" dirty="0" err="1" smtClean="0"/>
              <a:t>usually</a:t>
            </a:r>
            <a:r>
              <a:rPr lang="pl-PL" sz="2800" dirty="0" smtClean="0"/>
              <a:t> </a:t>
            </a:r>
            <a:r>
              <a:rPr lang="pl-PL" sz="2800" dirty="0" err="1" smtClean="0"/>
              <a:t>use</a:t>
            </a:r>
            <a:r>
              <a:rPr lang="pl-PL" sz="2800" dirty="0" smtClean="0"/>
              <a:t> of </a:t>
            </a:r>
            <a:r>
              <a:rPr lang="pl-PL" sz="2800" dirty="0" err="1" smtClean="0"/>
              <a:t>incumbency</a:t>
            </a:r>
            <a:r>
              <a:rPr lang="pl-PL" sz="2800" dirty="0" smtClean="0"/>
              <a:t> </a:t>
            </a:r>
            <a:r>
              <a:rPr lang="pl-PL" sz="2800" dirty="0" err="1" smtClean="0"/>
              <a:t>advantage</a:t>
            </a:r>
            <a:r>
              <a:rPr lang="pl-PL" sz="2800" dirty="0" smtClean="0"/>
              <a:t> by </a:t>
            </a:r>
            <a:r>
              <a:rPr lang="pl-PL" sz="2800" dirty="0" err="1" smtClean="0"/>
              <a:t>the</a:t>
            </a:r>
            <a:r>
              <a:rPr lang="pl-PL" sz="2800" dirty="0" smtClean="0"/>
              <a:t> AKP – </a:t>
            </a:r>
            <a:r>
              <a:rPr lang="pl-PL" sz="2800" dirty="0" err="1" smtClean="0"/>
              <a:t>short</a:t>
            </a:r>
            <a:r>
              <a:rPr lang="pl-PL" sz="2800" dirty="0" smtClean="0"/>
              <a:t>- and long-term </a:t>
            </a:r>
            <a:r>
              <a:rPr lang="pl-PL" sz="2800" dirty="0" err="1" smtClean="0"/>
              <a:t>measures</a:t>
            </a:r>
            <a:r>
              <a:rPr lang="pl-PL" sz="2800" dirty="0" smtClean="0"/>
              <a:t> (</a:t>
            </a:r>
            <a:r>
              <a:rPr lang="pl-PL" sz="2800" dirty="0" err="1" smtClean="0"/>
              <a:t>clientelistic</a:t>
            </a:r>
            <a:r>
              <a:rPr lang="pl-PL" sz="2800" dirty="0" smtClean="0"/>
              <a:t> networks)</a:t>
            </a:r>
          </a:p>
          <a:p>
            <a:pPr marL="578358" indent="-514350">
              <a:buAutoNum type="alphaLcParenR"/>
            </a:pPr>
            <a:r>
              <a:rPr lang="pl-PL" sz="2800" dirty="0" err="1" smtClean="0"/>
              <a:t>v</a:t>
            </a:r>
            <a:r>
              <a:rPr lang="pl-PL" sz="2800" dirty="0" err="1" smtClean="0"/>
              <a:t>oting</a:t>
            </a:r>
            <a:r>
              <a:rPr lang="pl-PL" sz="2800" dirty="0" smtClean="0"/>
              <a:t> </a:t>
            </a:r>
            <a:r>
              <a:rPr lang="pl-PL" sz="2800" dirty="0" err="1" smtClean="0"/>
              <a:t>act</a:t>
            </a:r>
            <a:r>
              <a:rPr lang="pl-PL" sz="2800" dirty="0" smtClean="0"/>
              <a:t> – fraud, etc. </a:t>
            </a:r>
            <a:r>
              <a:rPr lang="pl-PL" sz="2800" dirty="0" smtClean="0"/>
              <a:t>n</a:t>
            </a:r>
            <a:r>
              <a:rPr lang="pl-PL" sz="2800" dirty="0" smtClean="0"/>
              <a:t>ot </a:t>
            </a:r>
            <a:r>
              <a:rPr lang="pl-PL" sz="2800" dirty="0" err="1" smtClean="0"/>
              <a:t>necessary</a:t>
            </a:r>
            <a:r>
              <a:rPr lang="pl-PL" sz="2800" dirty="0" smtClean="0"/>
              <a:t> – </a:t>
            </a:r>
            <a:r>
              <a:rPr lang="pl-PL" sz="2800" dirty="0" err="1" smtClean="0"/>
              <a:t>particular</a:t>
            </a:r>
            <a:r>
              <a:rPr lang="pl-PL" sz="2800" dirty="0" smtClean="0"/>
              <a:t> </a:t>
            </a:r>
            <a:r>
              <a:rPr lang="pl-PL" sz="2800" dirty="0" err="1" smtClean="0"/>
              <a:t>atmosphere</a:t>
            </a:r>
            <a:r>
              <a:rPr lang="pl-PL" sz="2800" dirty="0" smtClean="0"/>
              <a:t> (</a:t>
            </a:r>
            <a:r>
              <a:rPr lang="pl-PL" sz="2800" dirty="0" err="1" smtClean="0"/>
              <a:t>polarisation</a:t>
            </a:r>
            <a:r>
              <a:rPr lang="pl-PL" sz="2800" dirty="0" smtClean="0"/>
              <a:t>, </a:t>
            </a:r>
            <a:r>
              <a:rPr lang="pl-PL" sz="2800" dirty="0" err="1" smtClean="0"/>
              <a:t>populism</a:t>
            </a:r>
            <a:r>
              <a:rPr lang="pl-PL" sz="2800" dirty="0" smtClean="0"/>
              <a:t>, </a:t>
            </a:r>
            <a:r>
              <a:rPr lang="pl-PL" sz="2800" dirty="0" err="1" smtClean="0"/>
              <a:t>use</a:t>
            </a:r>
            <a:r>
              <a:rPr lang="pl-PL" sz="2800" dirty="0" smtClean="0"/>
              <a:t> of </a:t>
            </a:r>
            <a:r>
              <a:rPr lang="pl-PL" sz="2800" dirty="0" err="1" smtClean="0"/>
              <a:t>fears</a:t>
            </a:r>
            <a:r>
              <a:rPr lang="pl-PL" sz="2800" dirty="0" smtClean="0"/>
              <a:t> and </a:t>
            </a:r>
            <a:r>
              <a:rPr lang="pl-PL" sz="2800" dirty="0" err="1" smtClean="0"/>
              <a:t>ideology</a:t>
            </a:r>
            <a:r>
              <a:rPr lang="pl-PL"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118</TotalTime>
  <Words>581</Words>
  <Application>Microsoft Office PowerPoint</Application>
  <PresentationFormat>Pokaz na ekranie (4:3)</PresentationFormat>
  <Paragraphs>45</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Energetyczny</vt:lpstr>
      <vt:lpstr>ELECTIONS IN TURKEY - CHASING AFTER THE “CAT”    Lisbon, 1-3 February 2017 </vt:lpstr>
      <vt:lpstr>Studies on electoral integrity and malpractice</vt:lpstr>
      <vt:lpstr>Paper – initial phase of the project</vt:lpstr>
      <vt:lpstr>Main research question</vt:lpstr>
      <vt:lpstr>Electoral malpractice</vt:lpstr>
      <vt:lpstr>Research focus</vt:lpstr>
      <vt:lpstr>Typology of electoral malpractices (Birch 2011)</vt:lpstr>
      <vt:lpstr>Electoral malpractices in Turkey</vt:lpstr>
      <vt:lpstr>General findings – electoral  malpractices in Turkey</vt:lpstr>
      <vt:lpstr>General findings – electoral  malpractices vs. political regime in Turkey</vt:lpstr>
      <vt:lpstr>General findings – electoral  malpractices vs. political regime in Turkey</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Adam Szymanski</dc:creator>
  <cp:lastModifiedBy>Adam Szymanski</cp:lastModifiedBy>
  <cp:revision>13</cp:revision>
  <dcterms:created xsi:type="dcterms:W3CDTF">2017-01-31T13:05:55Z</dcterms:created>
  <dcterms:modified xsi:type="dcterms:W3CDTF">2017-02-01T00:13:24Z</dcterms:modified>
</cp:coreProperties>
</file>