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8" r:id="rId5"/>
    <p:sldId id="258" r:id="rId6"/>
    <p:sldId id="257" r:id="rId7"/>
    <p:sldId id="259" r:id="rId8"/>
    <p:sldId id="262" r:id="rId9"/>
    <p:sldId id="263" r:id="rId10"/>
    <p:sldId id="266" r:id="rId11"/>
    <p:sldId id="264" r:id="rId12"/>
    <p:sldId id="267" r:id="rId13"/>
    <p:sldId id="269" r:id="rId14"/>
    <p:sldId id="270" r:id="rId15"/>
    <p:sldId id="271" r:id="rId16"/>
    <p:sldId id="272" r:id="rId17"/>
    <p:sldId id="265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2649165-7392-4866-91E4-F09D739C4C5C}" type="datetimeFigureOut">
              <a:rPr lang="pl-PL" smtClean="0"/>
              <a:pPr/>
              <a:t>2017-06-24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13BCB1D-6072-41BB-BEC7-5261798951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9165-7392-4866-91E4-F09D739C4C5C}" type="datetimeFigureOut">
              <a:rPr lang="pl-PL" smtClean="0"/>
              <a:pPr/>
              <a:t>2017-06-24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CB1D-6072-41BB-BEC7-5261798951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9165-7392-4866-91E4-F09D739C4C5C}" type="datetimeFigureOut">
              <a:rPr lang="pl-PL" smtClean="0"/>
              <a:pPr/>
              <a:t>2017-06-24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CB1D-6072-41BB-BEC7-5261798951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2649165-7392-4866-91E4-F09D739C4C5C}" type="datetimeFigureOut">
              <a:rPr lang="pl-PL" smtClean="0"/>
              <a:pPr/>
              <a:t>2017-06-24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CB1D-6072-41BB-BEC7-5261798951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2649165-7392-4866-91E4-F09D739C4C5C}" type="datetimeFigureOut">
              <a:rPr lang="pl-PL" smtClean="0"/>
              <a:pPr/>
              <a:t>2017-06-24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13BCB1D-6072-41BB-BEC7-5261798951A5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2649165-7392-4866-91E4-F09D739C4C5C}" type="datetimeFigureOut">
              <a:rPr lang="pl-PL" smtClean="0"/>
              <a:pPr/>
              <a:t>2017-06-24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13BCB1D-6072-41BB-BEC7-5261798951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2649165-7392-4866-91E4-F09D739C4C5C}" type="datetimeFigureOut">
              <a:rPr lang="pl-PL" smtClean="0"/>
              <a:pPr/>
              <a:t>2017-06-24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13BCB1D-6072-41BB-BEC7-5261798951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9165-7392-4866-91E4-F09D739C4C5C}" type="datetimeFigureOut">
              <a:rPr lang="pl-PL" smtClean="0"/>
              <a:pPr/>
              <a:t>2017-06-24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CB1D-6072-41BB-BEC7-5261798951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2649165-7392-4866-91E4-F09D739C4C5C}" type="datetimeFigureOut">
              <a:rPr lang="pl-PL" smtClean="0"/>
              <a:pPr/>
              <a:t>2017-06-24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13BCB1D-6072-41BB-BEC7-5261798951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2649165-7392-4866-91E4-F09D739C4C5C}" type="datetimeFigureOut">
              <a:rPr lang="pl-PL" smtClean="0"/>
              <a:pPr/>
              <a:t>2017-06-24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13BCB1D-6072-41BB-BEC7-5261798951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2649165-7392-4866-91E4-F09D739C4C5C}" type="datetimeFigureOut">
              <a:rPr lang="pl-PL" smtClean="0"/>
              <a:pPr/>
              <a:t>2017-06-24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13BCB1D-6072-41BB-BEC7-5261798951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2649165-7392-4866-91E4-F09D739C4C5C}" type="datetimeFigureOut">
              <a:rPr lang="pl-PL" smtClean="0"/>
              <a:pPr/>
              <a:t>2017-06-24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13BCB1D-6072-41BB-BEC7-5261798951A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918648" cy="3600400"/>
          </a:xfrm>
        </p:spPr>
        <p:txBody>
          <a:bodyPr>
            <a:normAutofit fontScale="90000"/>
          </a:bodyPr>
          <a:lstStyle/>
          <a:p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err="1" smtClean="0"/>
              <a:t>Competitiveness</a:t>
            </a:r>
            <a:r>
              <a:rPr lang="pl-PL" b="1" i="1" dirty="0" smtClean="0"/>
              <a:t> of </a:t>
            </a:r>
            <a:r>
              <a:rPr lang="pl-PL" b="1" i="1" dirty="0" err="1" smtClean="0"/>
              <a:t>Elections</a:t>
            </a:r>
            <a:r>
              <a:rPr lang="pl-PL" b="1" i="1" dirty="0" smtClean="0"/>
              <a:t> </a:t>
            </a:r>
            <a:r>
              <a:rPr lang="pl-PL" b="1" i="1" dirty="0" err="1" smtClean="0"/>
              <a:t>in</a:t>
            </a:r>
            <a:r>
              <a:rPr lang="pl-PL" b="1" i="1" dirty="0" smtClean="0"/>
              <a:t> Turkey – </a:t>
            </a:r>
            <a:r>
              <a:rPr lang="pl-PL" b="1" i="1" dirty="0" err="1" smtClean="0"/>
              <a:t>The</a:t>
            </a:r>
            <a:r>
              <a:rPr lang="pl-PL" b="1" i="1" dirty="0" smtClean="0"/>
              <a:t> </a:t>
            </a:r>
            <a:r>
              <a:rPr lang="pl-PL" b="1" i="1" dirty="0" err="1" smtClean="0"/>
              <a:t>Case</a:t>
            </a:r>
            <a:r>
              <a:rPr lang="pl-PL" b="1" i="1" dirty="0" smtClean="0"/>
              <a:t> of </a:t>
            </a:r>
            <a:r>
              <a:rPr lang="pl-PL" b="1" i="1" dirty="0" err="1" smtClean="0"/>
              <a:t>Pro-Kurdish</a:t>
            </a:r>
            <a:r>
              <a:rPr lang="pl-PL" b="1" i="1" dirty="0" smtClean="0"/>
              <a:t> Party  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en-US" sz="3200" b="1" i="1" dirty="0" smtClean="0"/>
              <a:t> 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b="1" dirty="0" err="1" smtClean="0"/>
              <a:t>Nicosia</a:t>
            </a:r>
            <a:r>
              <a:rPr lang="en-US" sz="3200" b="1" dirty="0" smtClean="0"/>
              <a:t>, </a:t>
            </a:r>
            <a:r>
              <a:rPr lang="pl-PL" sz="3200" b="1" dirty="0" smtClean="0"/>
              <a:t>24</a:t>
            </a:r>
            <a:r>
              <a:rPr lang="en-US" sz="3200" b="1" dirty="0" smtClean="0"/>
              <a:t>-</a:t>
            </a:r>
            <a:r>
              <a:rPr lang="pl-PL" sz="3200" b="1" dirty="0" smtClean="0"/>
              <a:t>27</a:t>
            </a:r>
            <a:r>
              <a:rPr lang="en-US" sz="3200" b="1" dirty="0" smtClean="0"/>
              <a:t> </a:t>
            </a:r>
            <a:r>
              <a:rPr lang="pl-PL" sz="3200" b="1" dirty="0" err="1" smtClean="0"/>
              <a:t>June</a:t>
            </a:r>
            <a:r>
              <a:rPr lang="en-US" sz="3200" b="1" dirty="0" smtClean="0"/>
              <a:t> </a:t>
            </a:r>
            <a:r>
              <a:rPr lang="en-US" sz="3200" b="1" dirty="0"/>
              <a:t>2017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4077072"/>
            <a:ext cx="7488832" cy="1800200"/>
          </a:xfrm>
        </p:spPr>
        <p:txBody>
          <a:bodyPr>
            <a:normAutofit/>
          </a:bodyPr>
          <a:lstStyle/>
          <a:p>
            <a:endParaRPr lang="pl-PL" b="1" dirty="0" smtClean="0">
              <a:solidFill>
                <a:schemeClr val="tx1"/>
              </a:solidFill>
            </a:endParaRPr>
          </a:p>
          <a:p>
            <a:r>
              <a:rPr lang="pl-PL" b="1" dirty="0" smtClean="0">
                <a:solidFill>
                  <a:schemeClr val="tx1"/>
                </a:solidFill>
              </a:rPr>
              <a:t>Prof</a:t>
            </a:r>
            <a:r>
              <a:rPr lang="pl-PL" b="1" dirty="0" smtClean="0">
                <a:solidFill>
                  <a:schemeClr val="tx1"/>
                </a:solidFill>
              </a:rPr>
              <a:t>. </a:t>
            </a:r>
            <a:r>
              <a:rPr lang="en-US" b="1" dirty="0" smtClean="0">
                <a:solidFill>
                  <a:schemeClr val="tx1"/>
                </a:solidFill>
              </a:rPr>
              <a:t>Adam </a:t>
            </a:r>
            <a:r>
              <a:rPr lang="en-US" b="1" dirty="0" err="1">
                <a:solidFill>
                  <a:schemeClr val="tx1"/>
                </a:solidFill>
              </a:rPr>
              <a:t>Szymański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University of </a:t>
            </a:r>
            <a:r>
              <a:rPr lang="en-US" b="1" dirty="0" smtClean="0">
                <a:solidFill>
                  <a:schemeClr val="tx1"/>
                </a:solidFill>
              </a:rPr>
              <a:t>Warsaw</a:t>
            </a:r>
            <a:endParaRPr lang="pl-PL" b="1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6" name="Obraz 5" descr="20150527_181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3312368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err="1" smtClean="0"/>
              <a:t>Electoral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malpractices</a:t>
            </a:r>
            <a:r>
              <a:rPr lang="pl-PL" sz="3600" b="1" dirty="0" smtClean="0"/>
              <a:t> – HDP </a:t>
            </a:r>
            <a:r>
              <a:rPr lang="pl-PL" sz="3600" b="1" dirty="0" err="1" smtClean="0"/>
              <a:t>case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err="1" smtClean="0"/>
              <a:t>Som</a:t>
            </a:r>
            <a:r>
              <a:rPr lang="pl-PL" sz="3200" dirty="0" err="1" smtClean="0"/>
              <a:t>e</a:t>
            </a:r>
            <a:r>
              <a:rPr lang="pl-PL" sz="3200" dirty="0" smtClean="0"/>
              <a:t> legal </a:t>
            </a:r>
            <a:r>
              <a:rPr lang="pl-PL" sz="3200" dirty="0" err="1" smtClean="0"/>
              <a:t>improvements</a:t>
            </a:r>
            <a:r>
              <a:rPr lang="pl-PL" sz="3200" dirty="0" smtClean="0"/>
              <a:t> – </a:t>
            </a:r>
            <a:r>
              <a:rPr lang="pl-PL" sz="3200" dirty="0" err="1" smtClean="0"/>
              <a:t>e.g</a:t>
            </a:r>
            <a:r>
              <a:rPr lang="pl-PL" sz="3200" dirty="0" smtClean="0"/>
              <a:t>. </a:t>
            </a:r>
            <a:r>
              <a:rPr lang="pl-PL" sz="3200" dirty="0" err="1" smtClean="0"/>
              <a:t>use</a:t>
            </a:r>
            <a:r>
              <a:rPr lang="pl-PL" sz="3200" dirty="0" smtClean="0"/>
              <a:t> of </a:t>
            </a:r>
            <a:r>
              <a:rPr lang="pl-PL" sz="3200" dirty="0" err="1" smtClean="0"/>
              <a:t>Kurdish</a:t>
            </a:r>
            <a:r>
              <a:rPr lang="pl-PL" sz="3200" dirty="0" smtClean="0"/>
              <a:t> </a:t>
            </a:r>
            <a:r>
              <a:rPr lang="pl-PL" sz="3200" dirty="0" err="1" smtClean="0"/>
              <a:t>language</a:t>
            </a:r>
            <a:r>
              <a:rPr lang="pl-PL" sz="3200" dirty="0" smtClean="0"/>
              <a:t> </a:t>
            </a:r>
            <a:r>
              <a:rPr lang="pl-PL" sz="3200" dirty="0" err="1" smtClean="0"/>
              <a:t>in</a:t>
            </a:r>
            <a:r>
              <a:rPr lang="pl-PL" sz="3200" dirty="0" smtClean="0"/>
              <a:t> </a:t>
            </a:r>
            <a:r>
              <a:rPr lang="pl-PL" sz="3200" dirty="0" err="1" smtClean="0"/>
              <a:t>campaign</a:t>
            </a:r>
            <a:r>
              <a:rPr lang="pl-PL" sz="3200" dirty="0" smtClean="0"/>
              <a:t> – </a:t>
            </a:r>
            <a:r>
              <a:rPr lang="pl-PL" sz="3200" dirty="0" err="1" smtClean="0"/>
              <a:t>till</a:t>
            </a:r>
            <a:r>
              <a:rPr lang="pl-PL" sz="3200" dirty="0" smtClean="0"/>
              <a:t> 2014</a:t>
            </a:r>
          </a:p>
          <a:p>
            <a:r>
              <a:rPr lang="pl-PL" sz="3200" dirty="0" err="1" smtClean="0"/>
              <a:t>After</a:t>
            </a:r>
            <a:r>
              <a:rPr lang="pl-PL" sz="3200" dirty="0" smtClean="0"/>
              <a:t> 2014 – </a:t>
            </a:r>
            <a:r>
              <a:rPr lang="pl-PL" sz="3200" dirty="0" err="1" smtClean="0"/>
              <a:t>more</a:t>
            </a:r>
            <a:r>
              <a:rPr lang="pl-PL" sz="3200" dirty="0" smtClean="0"/>
              <a:t> </a:t>
            </a:r>
            <a:r>
              <a:rPr lang="pl-PL" sz="3200" dirty="0" err="1" smtClean="0"/>
              <a:t>malpractices</a:t>
            </a:r>
            <a:r>
              <a:rPr lang="pl-PL" sz="3200" dirty="0" smtClean="0"/>
              <a:t> – </a:t>
            </a:r>
            <a:r>
              <a:rPr lang="pl-PL" sz="3200" dirty="0" err="1" smtClean="0"/>
              <a:t>particularly</a:t>
            </a:r>
            <a:r>
              <a:rPr lang="pl-PL" sz="3200" dirty="0" smtClean="0"/>
              <a:t> </a:t>
            </a:r>
            <a:r>
              <a:rPr lang="pl-PL" sz="3200" dirty="0" err="1" smtClean="0"/>
              <a:t>November</a:t>
            </a:r>
            <a:r>
              <a:rPr lang="pl-PL" sz="3200" dirty="0" smtClean="0"/>
              <a:t> 2015 </a:t>
            </a:r>
            <a:r>
              <a:rPr lang="pl-PL" sz="3200" dirty="0" err="1" smtClean="0"/>
              <a:t>elections</a:t>
            </a:r>
            <a:r>
              <a:rPr lang="pl-PL" sz="3200" dirty="0" smtClean="0"/>
              <a:t> </a:t>
            </a:r>
            <a:endParaRPr lang="pl-PL" sz="3200" dirty="0" smtClean="0"/>
          </a:p>
          <a:p>
            <a:r>
              <a:rPr lang="pl-PL" sz="3200" dirty="0" smtClean="0"/>
              <a:t> </a:t>
            </a:r>
            <a:r>
              <a:rPr lang="pl-PL" sz="3200" dirty="0" err="1" smtClean="0"/>
              <a:t>M</a:t>
            </a:r>
            <a:r>
              <a:rPr lang="pl-PL" sz="3200" dirty="0" err="1" smtClean="0"/>
              <a:t>anipulation</a:t>
            </a:r>
            <a:r>
              <a:rPr lang="pl-PL" sz="3200" dirty="0" smtClean="0"/>
              <a:t> of </a:t>
            </a:r>
            <a:r>
              <a:rPr lang="pl-PL" sz="3200" dirty="0" err="1" smtClean="0"/>
              <a:t>th</a:t>
            </a:r>
            <a:r>
              <a:rPr lang="pl-PL" sz="3200" dirty="0" err="1" smtClean="0"/>
              <a:t>e</a:t>
            </a:r>
            <a:r>
              <a:rPr lang="pl-PL" sz="3200" dirty="0" smtClean="0"/>
              <a:t> </a:t>
            </a:r>
            <a:r>
              <a:rPr lang="pl-PL" sz="3200" dirty="0" err="1" smtClean="0"/>
              <a:t>vote</a:t>
            </a:r>
            <a:r>
              <a:rPr lang="pl-PL" sz="3200" dirty="0" smtClean="0"/>
              <a:t> </a:t>
            </a:r>
            <a:r>
              <a:rPr lang="pl-PL" sz="3200" dirty="0" err="1" smtClean="0"/>
              <a:t>choice</a:t>
            </a:r>
            <a:r>
              <a:rPr lang="pl-PL" sz="3200" dirty="0" smtClean="0"/>
              <a:t> – </a:t>
            </a:r>
            <a:r>
              <a:rPr lang="pl-PL" sz="3200" dirty="0" err="1" smtClean="0"/>
              <a:t>main</a:t>
            </a:r>
            <a:r>
              <a:rPr lang="pl-PL" sz="3200" dirty="0" smtClean="0"/>
              <a:t> problem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Manipulation</a:t>
            </a:r>
            <a:r>
              <a:rPr lang="pl-PL" b="1" dirty="0" smtClean="0"/>
              <a:t> of </a:t>
            </a:r>
            <a:r>
              <a:rPr lang="pl-PL" b="1" dirty="0" err="1" smtClean="0"/>
              <a:t>vote</a:t>
            </a:r>
            <a:r>
              <a:rPr lang="pl-PL" b="1" dirty="0" smtClean="0"/>
              <a:t> </a:t>
            </a:r>
            <a:r>
              <a:rPr lang="pl-PL" b="1" dirty="0" err="1" smtClean="0"/>
              <a:t>choice</a:t>
            </a:r>
            <a:r>
              <a:rPr lang="pl-PL" b="1" dirty="0" smtClean="0"/>
              <a:t> - </a:t>
            </a:r>
            <a:r>
              <a:rPr lang="pl-PL" b="1" dirty="0" err="1" smtClean="0"/>
              <a:t>example</a:t>
            </a:r>
            <a:r>
              <a:rPr lang="pl-PL" b="1" dirty="0" smtClean="0"/>
              <a:t> 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8358" indent="-514350">
              <a:buNone/>
            </a:pPr>
            <a:r>
              <a:rPr lang="pl-PL" sz="2800" b="1" dirty="0" smtClean="0"/>
              <a:t>MEDIA BIAS</a:t>
            </a:r>
          </a:p>
          <a:p>
            <a:pPr marL="578358" indent="-514350"/>
            <a:r>
              <a:rPr lang="pl-PL" sz="2800" dirty="0" smtClean="0"/>
              <a:t>2014 </a:t>
            </a:r>
            <a:r>
              <a:rPr lang="pl-PL" sz="2800" dirty="0" err="1" smtClean="0"/>
              <a:t>presidential</a:t>
            </a:r>
            <a:r>
              <a:rPr lang="pl-PL" sz="2800" dirty="0" smtClean="0"/>
              <a:t> </a:t>
            </a:r>
            <a:r>
              <a:rPr lang="pl-PL" sz="2800" dirty="0" err="1" smtClean="0"/>
              <a:t>elections</a:t>
            </a:r>
            <a:r>
              <a:rPr lang="pl-PL" sz="2800" dirty="0" smtClean="0"/>
              <a:t> – TV </a:t>
            </a:r>
            <a:r>
              <a:rPr lang="pl-PL" sz="2800" dirty="0" err="1" smtClean="0"/>
              <a:t>airtime</a:t>
            </a:r>
            <a:endParaRPr lang="pl-PL" sz="2800" dirty="0" smtClean="0"/>
          </a:p>
          <a:p>
            <a:pPr marL="578358" indent="-514350">
              <a:buNone/>
            </a:pPr>
            <a:r>
              <a:rPr lang="en-US" sz="2800" dirty="0" err="1" smtClean="0"/>
              <a:t>Erdoğan</a:t>
            </a:r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smtClean="0"/>
              <a:t>47.000 broadcasting time </a:t>
            </a:r>
            <a:r>
              <a:rPr lang="en-US" sz="2800" dirty="0" smtClean="0"/>
              <a:t>units</a:t>
            </a:r>
            <a:endParaRPr lang="pl-PL" sz="2800" dirty="0" smtClean="0"/>
          </a:p>
          <a:p>
            <a:pPr marL="578358" indent="-514350">
              <a:buNone/>
            </a:pPr>
            <a:r>
              <a:rPr lang="en-US" sz="2800" dirty="0" err="1" smtClean="0"/>
              <a:t>İhsanoğlu</a:t>
            </a:r>
            <a:r>
              <a:rPr lang="en-US" sz="2800" dirty="0" smtClean="0"/>
              <a:t> –16.000 </a:t>
            </a:r>
            <a:r>
              <a:rPr lang="en-US" sz="2800" dirty="0" smtClean="0"/>
              <a:t>units </a:t>
            </a:r>
            <a:endParaRPr lang="pl-PL" sz="2800" dirty="0" smtClean="0"/>
          </a:p>
          <a:p>
            <a:pPr marL="578358" indent="-514350">
              <a:buNone/>
            </a:pPr>
            <a:r>
              <a:rPr lang="en-US" sz="2800" dirty="0" err="1" smtClean="0"/>
              <a:t>Demirtaş</a:t>
            </a:r>
            <a:r>
              <a:rPr lang="en-US" sz="2800" dirty="0" smtClean="0"/>
              <a:t> </a:t>
            </a:r>
            <a:r>
              <a:rPr lang="en-US" sz="2800" dirty="0" smtClean="0"/>
              <a:t>– only 5.000 </a:t>
            </a:r>
            <a:r>
              <a:rPr lang="en-US" sz="2800" dirty="0" smtClean="0"/>
              <a:t>units</a:t>
            </a:r>
            <a:endParaRPr lang="pl-PL" sz="2800" dirty="0" smtClean="0"/>
          </a:p>
          <a:p>
            <a:pPr marL="578358" indent="-514350"/>
            <a:r>
              <a:rPr lang="en-US" sz="2800" dirty="0" smtClean="0"/>
              <a:t>November </a:t>
            </a:r>
            <a:r>
              <a:rPr lang="en-US" sz="2800" dirty="0" smtClean="0"/>
              <a:t>2015</a:t>
            </a:r>
            <a:r>
              <a:rPr lang="pl-PL" sz="2800" dirty="0" smtClean="0"/>
              <a:t> </a:t>
            </a:r>
            <a:r>
              <a:rPr lang="pl-PL" sz="2800" dirty="0" err="1" smtClean="0"/>
              <a:t>parliamentary</a:t>
            </a:r>
            <a:r>
              <a:rPr lang="en-US" sz="2800" dirty="0" smtClean="0"/>
              <a:t> election</a:t>
            </a:r>
            <a:r>
              <a:rPr lang="pl-PL" sz="2800" dirty="0" smtClean="0"/>
              <a:t>s</a:t>
            </a:r>
            <a:r>
              <a:rPr lang="en-US" sz="2800" dirty="0" smtClean="0"/>
              <a:t> </a:t>
            </a:r>
            <a:r>
              <a:rPr lang="pl-PL" sz="2800" dirty="0" smtClean="0"/>
              <a:t>- </a:t>
            </a:r>
            <a:r>
              <a:rPr lang="en-US" sz="2800" dirty="0" smtClean="0"/>
              <a:t>Pro-Kurdish </a:t>
            </a:r>
            <a:r>
              <a:rPr lang="en-US" sz="2800" dirty="0" smtClean="0"/>
              <a:t>media were raided by the </a:t>
            </a:r>
            <a:r>
              <a:rPr lang="en-US" sz="2800" dirty="0" smtClean="0"/>
              <a:t>police</a:t>
            </a:r>
            <a:r>
              <a:rPr lang="pl-PL" sz="2800" dirty="0" smtClean="0"/>
              <a:t>;</a:t>
            </a:r>
            <a:r>
              <a:rPr lang="en-US" sz="2800" dirty="0" smtClean="0"/>
              <a:t> </a:t>
            </a:r>
            <a:r>
              <a:rPr lang="en-US" sz="2800" dirty="0" smtClean="0"/>
              <a:t>many Kurdish journalists were arrested</a:t>
            </a:r>
            <a:endParaRPr 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dirty="0" err="1" smtClean="0"/>
              <a:t>Manipulation</a:t>
            </a:r>
            <a:r>
              <a:rPr lang="pl-PL" sz="4000" b="1" dirty="0" smtClean="0"/>
              <a:t> of </a:t>
            </a:r>
            <a:r>
              <a:rPr lang="pl-PL" sz="4000" b="1" dirty="0" err="1" smtClean="0"/>
              <a:t>vote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choice</a:t>
            </a:r>
            <a:r>
              <a:rPr lang="pl-PL" sz="4000" b="1" dirty="0" smtClean="0"/>
              <a:t> - </a:t>
            </a:r>
            <a:r>
              <a:rPr lang="pl-PL" sz="4000" b="1" dirty="0" err="1" smtClean="0"/>
              <a:t>example</a:t>
            </a:r>
            <a:r>
              <a:rPr lang="pl-PL" sz="4000" b="1" dirty="0" smtClean="0"/>
              <a:t> </a:t>
            </a:r>
            <a:r>
              <a:rPr lang="pl-PL" sz="4000" b="1" dirty="0" smtClean="0"/>
              <a:t>II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600" b="1" dirty="0" smtClean="0"/>
              <a:t>M</a:t>
            </a:r>
            <a:r>
              <a:rPr lang="en-US" sz="2600" b="1" dirty="0" smtClean="0"/>
              <a:t>ISUSE OF STATE RESOURCES </a:t>
            </a:r>
            <a:r>
              <a:rPr lang="pl-PL" sz="2600" b="1" dirty="0" smtClean="0"/>
              <a:t>AND </a:t>
            </a:r>
            <a:r>
              <a:rPr lang="en-US" sz="2600" b="1" dirty="0" smtClean="0"/>
              <a:t>AND VIOLATION OF CAMPAIGN FINANCE REGULATIONS</a:t>
            </a:r>
            <a:endParaRPr lang="pl-PL" sz="2600" b="1" dirty="0" smtClean="0"/>
          </a:p>
          <a:p>
            <a:r>
              <a:rPr lang="pl-PL" sz="3200" dirty="0" err="1" smtClean="0"/>
              <a:t>Individual</a:t>
            </a:r>
            <a:r>
              <a:rPr lang="pl-PL" sz="3200" dirty="0" smtClean="0"/>
              <a:t> financial </a:t>
            </a:r>
            <a:r>
              <a:rPr lang="pl-PL" sz="3200" dirty="0" err="1" smtClean="0"/>
              <a:t>support</a:t>
            </a:r>
            <a:r>
              <a:rPr lang="pl-PL" sz="3200" dirty="0" smtClean="0"/>
              <a:t> – 2014 </a:t>
            </a:r>
            <a:r>
              <a:rPr lang="pl-PL" sz="3200" dirty="0" err="1" smtClean="0"/>
              <a:t>presidential</a:t>
            </a:r>
            <a:r>
              <a:rPr lang="pl-PL" sz="3200" dirty="0" smtClean="0"/>
              <a:t> </a:t>
            </a:r>
            <a:r>
              <a:rPr lang="pl-PL" sz="3200" dirty="0" err="1" smtClean="0"/>
              <a:t>elections</a:t>
            </a:r>
            <a:r>
              <a:rPr lang="pl-PL" sz="3200" dirty="0" smtClean="0"/>
              <a:t>:</a:t>
            </a:r>
          </a:p>
          <a:p>
            <a:pPr>
              <a:buNone/>
            </a:pPr>
            <a:r>
              <a:rPr lang="en-US" sz="3200" dirty="0" err="1" smtClean="0"/>
              <a:t>Erdoğan</a:t>
            </a:r>
            <a:r>
              <a:rPr lang="en-US" sz="3200" dirty="0" smtClean="0"/>
              <a:t> </a:t>
            </a:r>
            <a:r>
              <a:rPr lang="pl-PL" sz="3200" dirty="0" smtClean="0"/>
              <a:t>- </a:t>
            </a:r>
            <a:r>
              <a:rPr lang="en-US" sz="3200" dirty="0" smtClean="0"/>
              <a:t>about </a:t>
            </a:r>
            <a:r>
              <a:rPr lang="en-US" sz="3200" dirty="0" smtClean="0"/>
              <a:t>24 million Turkish </a:t>
            </a:r>
            <a:r>
              <a:rPr lang="en-US" sz="3200" dirty="0" smtClean="0"/>
              <a:t>liras</a:t>
            </a:r>
            <a:r>
              <a:rPr lang="pl-PL" sz="3200" dirty="0" smtClean="0"/>
              <a:t> </a:t>
            </a:r>
          </a:p>
          <a:p>
            <a:pPr>
              <a:buNone/>
            </a:pPr>
            <a:r>
              <a:rPr lang="en-US" sz="3200" dirty="0" err="1" smtClean="0"/>
              <a:t>İhsanoğlu</a:t>
            </a:r>
            <a:r>
              <a:rPr lang="en-US" sz="3200" dirty="0" smtClean="0"/>
              <a:t> </a:t>
            </a:r>
            <a:r>
              <a:rPr lang="en-US" sz="3200" dirty="0" smtClean="0"/>
              <a:t>– 2.1 million Turkish </a:t>
            </a:r>
            <a:r>
              <a:rPr lang="en-US" sz="3200" dirty="0" smtClean="0"/>
              <a:t>liras</a:t>
            </a:r>
            <a:endParaRPr lang="pl-PL" sz="3200" dirty="0" smtClean="0"/>
          </a:p>
          <a:p>
            <a:pPr>
              <a:buNone/>
            </a:pPr>
            <a:r>
              <a:rPr lang="en-US" sz="3200" dirty="0" err="1" smtClean="0"/>
              <a:t>Demirtaş</a:t>
            </a:r>
            <a:r>
              <a:rPr lang="en-US" sz="3200" dirty="0" smtClean="0"/>
              <a:t> </a:t>
            </a:r>
            <a:r>
              <a:rPr lang="pl-PL" sz="3200" dirty="0" smtClean="0"/>
              <a:t>- </a:t>
            </a:r>
            <a:r>
              <a:rPr lang="en-US" sz="3200" dirty="0" smtClean="0"/>
              <a:t>about </a:t>
            </a:r>
            <a:r>
              <a:rPr lang="en-US" sz="3200" dirty="0" smtClean="0"/>
              <a:t>360.000 Turkish </a:t>
            </a:r>
            <a:r>
              <a:rPr lang="en-US" sz="3200" dirty="0" smtClean="0"/>
              <a:t>liras</a:t>
            </a:r>
            <a:endParaRPr lang="pl-PL" sz="3200" dirty="0" smtClean="0"/>
          </a:p>
          <a:p>
            <a:r>
              <a:rPr lang="en-US" sz="3200" dirty="0" smtClean="0"/>
              <a:t> </a:t>
            </a:r>
            <a:r>
              <a:rPr lang="pl-PL" sz="3200" dirty="0" smtClean="0"/>
              <a:t>State </a:t>
            </a:r>
            <a:r>
              <a:rPr lang="pl-PL" sz="3200" dirty="0" err="1" smtClean="0"/>
              <a:t>funds</a:t>
            </a:r>
            <a:r>
              <a:rPr lang="pl-PL" sz="3200" dirty="0" smtClean="0"/>
              <a:t> </a:t>
            </a:r>
            <a:r>
              <a:rPr lang="pl-PL" sz="3200" dirty="0" err="1" smtClean="0"/>
              <a:t>given</a:t>
            </a:r>
            <a:r>
              <a:rPr lang="pl-PL" sz="3200" dirty="0" smtClean="0"/>
              <a:t> to HDP first </a:t>
            </a:r>
            <a:r>
              <a:rPr lang="pl-PL" sz="3200" dirty="0" err="1" smtClean="0"/>
              <a:t>after</a:t>
            </a:r>
            <a:r>
              <a:rPr lang="pl-PL" sz="3200" dirty="0" smtClean="0"/>
              <a:t> </a:t>
            </a:r>
            <a:r>
              <a:rPr lang="pl-PL" sz="3200" dirty="0" err="1" smtClean="0"/>
              <a:t>the</a:t>
            </a:r>
            <a:r>
              <a:rPr lang="pl-PL" sz="3200" dirty="0" smtClean="0"/>
              <a:t> </a:t>
            </a:r>
            <a:r>
              <a:rPr lang="pl-PL" sz="3200" dirty="0" err="1" smtClean="0"/>
              <a:t>elections</a:t>
            </a:r>
            <a:r>
              <a:rPr lang="pl-PL" sz="3200" dirty="0" smtClean="0"/>
              <a:t> (</a:t>
            </a:r>
            <a:r>
              <a:rPr lang="pl-PL" sz="3200" dirty="0" err="1" smtClean="0"/>
              <a:t>N</a:t>
            </a:r>
            <a:r>
              <a:rPr lang="pl-PL" sz="3200" dirty="0" err="1" smtClean="0"/>
              <a:t>ovember</a:t>
            </a:r>
            <a:r>
              <a:rPr lang="pl-PL" sz="3200" dirty="0" smtClean="0"/>
              <a:t> 2015)</a:t>
            </a:r>
            <a:endParaRPr lang="pl-PL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 fontScale="90000"/>
          </a:bodyPr>
          <a:lstStyle/>
          <a:p>
            <a:r>
              <a:rPr lang="pl-PL" sz="4400" b="1" dirty="0" err="1" smtClean="0"/>
              <a:t>Manipulation</a:t>
            </a:r>
            <a:r>
              <a:rPr lang="pl-PL" sz="4400" b="1" dirty="0" smtClean="0"/>
              <a:t> of </a:t>
            </a:r>
            <a:r>
              <a:rPr lang="pl-PL" sz="4400" b="1" dirty="0" err="1" smtClean="0"/>
              <a:t>vote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choice</a:t>
            </a:r>
            <a:r>
              <a:rPr lang="pl-PL" sz="4400" b="1" dirty="0" smtClean="0"/>
              <a:t> - </a:t>
            </a:r>
            <a:r>
              <a:rPr lang="pl-PL" sz="4400" b="1" dirty="0" err="1" smtClean="0"/>
              <a:t>example</a:t>
            </a:r>
            <a:r>
              <a:rPr lang="pl-PL" sz="4400" b="1" dirty="0" smtClean="0"/>
              <a:t> 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/>
          <a:lstStyle/>
          <a:p>
            <a:r>
              <a:rPr lang="pl-PL" dirty="0" err="1" smtClean="0"/>
              <a:t>Elections</a:t>
            </a:r>
            <a:r>
              <a:rPr lang="pl-PL" dirty="0" smtClean="0"/>
              <a:t> </a:t>
            </a:r>
            <a:r>
              <a:rPr lang="pl-PL" dirty="0" err="1" smtClean="0"/>
              <a:t>rallies</a:t>
            </a:r>
            <a:r>
              <a:rPr lang="pl-PL" dirty="0" smtClean="0"/>
              <a:t> and </a:t>
            </a:r>
            <a:r>
              <a:rPr lang="pl-PL" dirty="0" err="1" smtClean="0"/>
              <a:t>campaign</a:t>
            </a:r>
            <a:r>
              <a:rPr lang="pl-PL" dirty="0" smtClean="0"/>
              <a:t> on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streets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20150527_182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36912"/>
            <a:ext cx="3888431" cy="3384376"/>
          </a:xfrm>
          <a:prstGeom prst="rect">
            <a:avLst/>
          </a:prstGeom>
        </p:spPr>
      </p:pic>
      <p:pic>
        <p:nvPicPr>
          <p:cNvPr id="5" name="Obraz 4" descr="20150530_150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653136"/>
            <a:ext cx="4128459" cy="1746194"/>
          </a:xfrm>
          <a:prstGeom prst="rect">
            <a:avLst/>
          </a:prstGeom>
        </p:spPr>
      </p:pic>
      <p:pic>
        <p:nvPicPr>
          <p:cNvPr id="6" name="Obraz 5" descr="20150528_1546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420888"/>
            <a:ext cx="4176464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err="1" smtClean="0"/>
              <a:t>Manipulation</a:t>
            </a:r>
            <a:r>
              <a:rPr lang="pl-PL" sz="4000" b="1" dirty="0" smtClean="0"/>
              <a:t> of </a:t>
            </a:r>
            <a:r>
              <a:rPr lang="pl-PL" sz="4000" b="1" dirty="0" err="1" smtClean="0"/>
              <a:t>vote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choice</a:t>
            </a:r>
            <a:r>
              <a:rPr lang="pl-PL" sz="4000" b="1" dirty="0" smtClean="0"/>
              <a:t> - </a:t>
            </a:r>
            <a:r>
              <a:rPr lang="pl-PL" sz="4000" b="1" dirty="0" err="1" smtClean="0"/>
              <a:t>example</a:t>
            </a:r>
            <a:r>
              <a:rPr lang="pl-PL" sz="4000" b="1" dirty="0" smtClean="0"/>
              <a:t> </a:t>
            </a:r>
            <a:r>
              <a:rPr lang="pl-PL" sz="4000" b="1" dirty="0" smtClean="0"/>
              <a:t>III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2800" b="1" dirty="0" smtClean="0"/>
              <a:t>I</a:t>
            </a:r>
            <a:r>
              <a:rPr lang="en-US" sz="2800" b="1" dirty="0" smtClean="0"/>
              <a:t>NTIMIDATION OF CANDIDATES OR</a:t>
            </a:r>
            <a:r>
              <a:rPr lang="pl-PL" sz="2800" b="1" dirty="0" smtClean="0"/>
              <a:t> </a:t>
            </a:r>
          </a:p>
          <a:p>
            <a:pPr>
              <a:buNone/>
            </a:pPr>
            <a:r>
              <a:rPr lang="en-US" sz="2800" b="1" dirty="0" smtClean="0"/>
              <a:t>OBSTRUCTION OF THEIR CAMPAIGN ACTIVITIES</a:t>
            </a:r>
            <a:endParaRPr lang="pl-PL" sz="2800" b="1" dirty="0" smtClean="0"/>
          </a:p>
          <a:p>
            <a:pPr>
              <a:buNone/>
            </a:pPr>
            <a:r>
              <a:rPr lang="pl-PL" sz="2800" dirty="0" err="1" smtClean="0"/>
              <a:t>November</a:t>
            </a:r>
            <a:r>
              <a:rPr lang="pl-PL" sz="2800" dirty="0" smtClean="0"/>
              <a:t> 2015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/>
              <a:t>I</a:t>
            </a:r>
            <a:r>
              <a:rPr lang="en-US" sz="2800" dirty="0" err="1" smtClean="0"/>
              <a:t>ntensification</a:t>
            </a:r>
            <a:r>
              <a:rPr lang="en-US" sz="2800" dirty="0" smtClean="0"/>
              <a:t> </a:t>
            </a:r>
            <a:r>
              <a:rPr lang="en-US" sz="2800" dirty="0" smtClean="0"/>
              <a:t>of negative media coverage </a:t>
            </a:r>
            <a:r>
              <a:rPr lang="pl-PL" sz="2800" dirty="0" smtClean="0"/>
              <a:t>-</a:t>
            </a:r>
            <a:r>
              <a:rPr lang="en-US" sz="2800" dirty="0" smtClean="0"/>
              <a:t> </a:t>
            </a:r>
            <a:r>
              <a:rPr lang="en-US" sz="2800" dirty="0" smtClean="0"/>
              <a:t>very clear in the pro-government media reporting on </a:t>
            </a:r>
            <a:r>
              <a:rPr lang="en-US" sz="2800" dirty="0" smtClean="0"/>
              <a:t>HDP</a:t>
            </a:r>
            <a:r>
              <a:rPr lang="pl-PL" sz="28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pl-PL" sz="2800" dirty="0" smtClean="0"/>
              <a:t>F</a:t>
            </a:r>
            <a:r>
              <a:rPr lang="en-US" sz="2800" dirty="0" err="1" smtClean="0"/>
              <a:t>rom</a:t>
            </a:r>
            <a:r>
              <a:rPr lang="en-US" sz="2800" dirty="0" smtClean="0"/>
              <a:t> </a:t>
            </a:r>
            <a:r>
              <a:rPr lang="en-US" sz="2800" dirty="0" smtClean="0"/>
              <a:t>187 attacks against political parties during the election </a:t>
            </a:r>
            <a:r>
              <a:rPr lang="en-US" sz="2800" dirty="0" err="1" smtClean="0"/>
              <a:t>peri</a:t>
            </a:r>
            <a:r>
              <a:rPr lang="pl-PL" sz="2800" dirty="0" smtClean="0"/>
              <a:t>o</a:t>
            </a:r>
            <a:r>
              <a:rPr lang="en-US" sz="2800" dirty="0" smtClean="0"/>
              <a:t>d</a:t>
            </a:r>
            <a:r>
              <a:rPr lang="en-US" sz="2800" dirty="0" smtClean="0"/>
              <a:t>, 168 were directed against HDP </a:t>
            </a:r>
            <a:r>
              <a:rPr lang="en-US" sz="2800" dirty="0" smtClean="0"/>
              <a:t>politicians</a:t>
            </a:r>
            <a:r>
              <a:rPr lang="pl-PL" sz="28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More </a:t>
            </a:r>
            <a:r>
              <a:rPr lang="en-US" sz="2800" dirty="0" smtClean="0"/>
              <a:t>than </a:t>
            </a:r>
            <a:r>
              <a:rPr lang="en-US" sz="2800" dirty="0" smtClean="0"/>
              <a:t>5,000 </a:t>
            </a:r>
            <a:r>
              <a:rPr lang="en-US" sz="2800" dirty="0" smtClean="0"/>
              <a:t>members of </a:t>
            </a:r>
            <a:r>
              <a:rPr lang="en-US" sz="2800" dirty="0" err="1" smtClean="0"/>
              <a:t>th</a:t>
            </a:r>
            <a:r>
              <a:rPr lang="pl-PL" sz="2800" dirty="0" smtClean="0"/>
              <a:t>e</a:t>
            </a:r>
            <a:r>
              <a:rPr lang="en-US" sz="2800" dirty="0" smtClean="0"/>
              <a:t> </a:t>
            </a:r>
            <a:r>
              <a:rPr lang="en-US" sz="2800" dirty="0" smtClean="0"/>
              <a:t>party were taken into </a:t>
            </a:r>
            <a:r>
              <a:rPr lang="en-US" sz="2800" dirty="0" smtClean="0"/>
              <a:t>custody</a:t>
            </a:r>
            <a:r>
              <a:rPr lang="pl-PL" sz="2800" dirty="0" smtClean="0"/>
              <a:t>.</a:t>
            </a:r>
            <a:endParaRPr lang="pl-PL" sz="2800" dirty="0" smtClean="0"/>
          </a:p>
          <a:p>
            <a:pPr>
              <a:buNone/>
            </a:pP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Conclusions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err="1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electoral chances are limited in the case of the pro-Kurdish HDP. This phenomenon is mainly a result of the manipulation of the vote </a:t>
            </a:r>
            <a:r>
              <a:rPr lang="en-US" dirty="0" smtClean="0"/>
              <a:t>choice</a:t>
            </a:r>
            <a:r>
              <a:rPr lang="pl-PL" dirty="0" smtClean="0"/>
              <a:t>.</a:t>
            </a:r>
          </a:p>
          <a:p>
            <a:r>
              <a:rPr lang="pl-PL" dirty="0" smtClean="0"/>
              <a:t>M</a:t>
            </a:r>
            <a:r>
              <a:rPr lang="en-US" dirty="0" err="1" smtClean="0"/>
              <a:t>anipulat</a:t>
            </a:r>
            <a:r>
              <a:rPr lang="pl-PL" dirty="0" err="1" smtClean="0"/>
              <a:t>ion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law – single </a:t>
            </a:r>
            <a:r>
              <a:rPr lang="pl-PL" dirty="0" err="1" smtClean="0"/>
              <a:t>examples</a:t>
            </a:r>
            <a:r>
              <a:rPr lang="pl-PL" dirty="0" smtClean="0"/>
              <a:t>;</a:t>
            </a:r>
            <a:r>
              <a:rPr lang="en-US" dirty="0" smtClean="0"/>
              <a:t> </a:t>
            </a:r>
            <a:r>
              <a:rPr lang="en-US" dirty="0" smtClean="0"/>
              <a:t>also </a:t>
            </a:r>
            <a:r>
              <a:rPr lang="pl-PL" dirty="0" err="1" smtClean="0"/>
              <a:t>manipulation</a:t>
            </a:r>
            <a:r>
              <a:rPr lang="pl-PL" dirty="0" smtClean="0"/>
              <a:t> of </a:t>
            </a:r>
            <a:r>
              <a:rPr lang="en-US" dirty="0" smtClean="0"/>
              <a:t>the </a:t>
            </a:r>
            <a:r>
              <a:rPr lang="en-US" dirty="0" smtClean="0"/>
              <a:t>voting act </a:t>
            </a:r>
            <a:r>
              <a:rPr lang="pl-PL" dirty="0" smtClean="0"/>
              <a:t>not </a:t>
            </a:r>
            <a:r>
              <a:rPr lang="pl-PL" dirty="0" err="1" smtClean="0"/>
              <a:t>needed</a:t>
            </a:r>
            <a:r>
              <a:rPr lang="pl-PL" dirty="0" smtClean="0"/>
              <a:t> (</a:t>
            </a:r>
            <a:r>
              <a:rPr lang="pl-PL" dirty="0" err="1" smtClean="0"/>
              <a:t>until</a:t>
            </a:r>
            <a:r>
              <a:rPr lang="pl-PL" dirty="0" smtClean="0"/>
              <a:t> 2017 referendum) - </a:t>
            </a:r>
            <a:r>
              <a:rPr lang="en-US" dirty="0" smtClean="0"/>
              <a:t>evoking </a:t>
            </a:r>
            <a:r>
              <a:rPr lang="en-US" dirty="0" smtClean="0"/>
              <a:t>basic fears (e.g. of losing stability) and ideological concerns (first of all nationalism</a:t>
            </a:r>
            <a:r>
              <a:rPr lang="en-US" dirty="0" smtClean="0"/>
              <a:t>)</a:t>
            </a:r>
            <a:r>
              <a:rPr lang="pl-PL" dirty="0" smtClean="0"/>
              <a:t> by </a:t>
            </a:r>
            <a:r>
              <a:rPr lang="pl-PL" dirty="0" err="1" smtClean="0"/>
              <a:t>the</a:t>
            </a:r>
            <a:r>
              <a:rPr lang="pl-PL" dirty="0" smtClean="0"/>
              <a:t> AKP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Conclusions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electoral manipulations limiting the competitiveness of elections and electoral chances of the HDP are to a certain extent a function of the </a:t>
            </a:r>
            <a:r>
              <a:rPr lang="en-US" dirty="0" smtClean="0"/>
              <a:t>development </a:t>
            </a:r>
            <a:r>
              <a:rPr lang="en-US" dirty="0" smtClean="0"/>
              <a:t>of the de-democratization process in Turkey. </a:t>
            </a:r>
            <a:endParaRPr lang="pl-PL" dirty="0" smtClean="0"/>
          </a:p>
          <a:p>
            <a:pPr>
              <a:buNone/>
            </a:pPr>
            <a:r>
              <a:rPr lang="en-US" dirty="0" smtClean="0"/>
              <a:t>However</a:t>
            </a:r>
            <a:r>
              <a:rPr lang="en-US" dirty="0" smtClean="0"/>
              <a:t>, </a:t>
            </a:r>
            <a:r>
              <a:rPr lang="en-US" dirty="0" smtClean="0"/>
              <a:t>even </a:t>
            </a:r>
            <a:r>
              <a:rPr lang="en-US" dirty="0" smtClean="0"/>
              <a:t>more important in the case of the pro-Kurdish party is the state of the relationship between the government and the pro-Kurdish forces.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Thank</a:t>
            </a:r>
            <a:r>
              <a:rPr lang="pl-PL" b="1" dirty="0" smtClean="0"/>
              <a:t> </a:t>
            </a:r>
            <a:r>
              <a:rPr lang="pl-PL" b="1" dirty="0" err="1" smtClean="0"/>
              <a:t>you</a:t>
            </a:r>
            <a:r>
              <a:rPr lang="pl-PL" b="1" dirty="0" smtClean="0"/>
              <a:t> for </a:t>
            </a:r>
            <a:r>
              <a:rPr lang="pl-PL" b="1" dirty="0" err="1" smtClean="0"/>
              <a:t>your</a:t>
            </a:r>
            <a:r>
              <a:rPr lang="pl-PL" b="1" dirty="0" smtClean="0"/>
              <a:t> </a:t>
            </a:r>
            <a:r>
              <a:rPr lang="pl-PL" b="1" dirty="0" err="1" smtClean="0"/>
              <a:t>attention</a:t>
            </a:r>
            <a:r>
              <a:rPr lang="pl-PL" b="1" dirty="0" smtClean="0"/>
              <a:t>!</a:t>
            </a:r>
            <a:endParaRPr lang="pl-PL" b="1" dirty="0"/>
          </a:p>
        </p:txBody>
      </p:sp>
      <p:pic>
        <p:nvPicPr>
          <p:cNvPr id="2052" name="Picture 4" descr="F:\zajęcia 23.10\20150606_143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057803" cy="4437111"/>
          </a:xfrm>
          <a:prstGeom prst="rect">
            <a:avLst/>
          </a:prstGeom>
          <a:noFill/>
        </p:spPr>
      </p:pic>
      <p:pic>
        <p:nvPicPr>
          <p:cNvPr id="9" name="Symbol zastępczy zawartości 8" descr="20150528_1547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556792"/>
            <a:ext cx="4176464" cy="2160240"/>
          </a:xfrm>
        </p:spPr>
      </p:pic>
      <p:pic>
        <p:nvPicPr>
          <p:cNvPr id="11" name="Obraz 10" descr="20150530_152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717032"/>
            <a:ext cx="4176464" cy="2278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Paper – </a:t>
            </a:r>
            <a:r>
              <a:rPr lang="pl-PL" b="1" dirty="0" err="1" smtClean="0"/>
              <a:t>initial</a:t>
            </a:r>
            <a:r>
              <a:rPr lang="pl-PL" b="1" dirty="0" smtClean="0"/>
              <a:t> </a:t>
            </a:r>
            <a:r>
              <a:rPr lang="pl-PL" b="1" dirty="0" err="1" smtClean="0"/>
              <a:t>phase</a:t>
            </a:r>
            <a:r>
              <a:rPr lang="pl-PL" b="1" dirty="0" smtClean="0"/>
              <a:t> of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project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Project </a:t>
            </a:r>
            <a:r>
              <a:rPr lang="en-US" dirty="0" smtClean="0"/>
              <a:t>“Between Fair and Rigged. Elections as a Key Determinant of the ‘Borderline Political Regime’ - Turkey in Comparative Perspective</a:t>
            </a:r>
            <a:r>
              <a:rPr lang="pl-PL" dirty="0" smtClean="0"/>
              <a:t>” </a:t>
            </a:r>
          </a:p>
          <a:p>
            <a:r>
              <a:rPr lang="en-US" dirty="0" smtClean="0"/>
              <a:t>Faculty of Political Science and International Studies, University of </a:t>
            </a:r>
            <a:r>
              <a:rPr lang="en-US" dirty="0" err="1" smtClean="0"/>
              <a:t>Warsa</a:t>
            </a:r>
            <a:r>
              <a:rPr lang="pl-PL" dirty="0" smtClean="0"/>
              <a:t>w, 2017-2018,</a:t>
            </a:r>
            <a:r>
              <a:rPr lang="en-US" dirty="0" smtClean="0"/>
              <a:t> financed by the Polish National Science Centre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Research</a:t>
            </a:r>
            <a:r>
              <a:rPr lang="pl-PL" b="1" dirty="0" smtClean="0"/>
              <a:t> </a:t>
            </a:r>
            <a:r>
              <a:rPr lang="pl-PL" b="1" dirty="0" err="1" smtClean="0"/>
              <a:t>focus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1)</a:t>
            </a:r>
            <a:r>
              <a:rPr lang="pl-PL" dirty="0" err="1" smtClean="0"/>
              <a:t>Electoral</a:t>
            </a:r>
            <a:r>
              <a:rPr lang="pl-PL" dirty="0" smtClean="0"/>
              <a:t> </a:t>
            </a:r>
            <a:r>
              <a:rPr lang="pl-PL" dirty="0" err="1" smtClean="0"/>
              <a:t>competitiveness</a:t>
            </a:r>
            <a:r>
              <a:rPr lang="pl-PL" dirty="0" smtClean="0"/>
              <a:t> – </a:t>
            </a:r>
            <a:r>
              <a:rPr lang="pl-PL" dirty="0" err="1" smtClean="0"/>
              <a:t>minorities</a:t>
            </a:r>
            <a:r>
              <a:rPr lang="pl-PL" dirty="0" smtClean="0"/>
              <a:t> – </a:t>
            </a:r>
            <a:r>
              <a:rPr lang="pl-PL" dirty="0" err="1" smtClean="0"/>
              <a:t>case</a:t>
            </a:r>
            <a:r>
              <a:rPr lang="pl-PL" dirty="0" smtClean="0"/>
              <a:t> of </a:t>
            </a:r>
            <a:r>
              <a:rPr lang="en-US" dirty="0" smtClean="0"/>
              <a:t>People’s </a:t>
            </a:r>
            <a:r>
              <a:rPr lang="en-US" dirty="0" smtClean="0"/>
              <a:t>Democratic </a:t>
            </a:r>
            <a:r>
              <a:rPr lang="en-US" dirty="0" smtClean="0"/>
              <a:t>Party</a:t>
            </a:r>
            <a:r>
              <a:rPr lang="pl-PL" dirty="0" smtClean="0"/>
              <a:t> (HDP)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pl-PL" dirty="0" smtClean="0"/>
              <a:t>2) </a:t>
            </a:r>
            <a:r>
              <a:rPr lang="pl-PL" dirty="0" err="1" smtClean="0"/>
              <a:t>Elections</a:t>
            </a:r>
            <a:r>
              <a:rPr lang="pl-PL" dirty="0" smtClean="0"/>
              <a:t>:</a:t>
            </a:r>
            <a:endParaRPr lang="pl-PL" dirty="0" smtClean="0"/>
          </a:p>
          <a:p>
            <a:r>
              <a:rPr lang="en-US" dirty="0" smtClean="0"/>
              <a:t>March </a:t>
            </a:r>
            <a:r>
              <a:rPr lang="en-US" dirty="0" smtClean="0"/>
              <a:t>2014 local elections</a:t>
            </a:r>
            <a:endParaRPr lang="pl-PL" dirty="0" smtClean="0"/>
          </a:p>
          <a:p>
            <a:r>
              <a:rPr lang="en-US" dirty="0" smtClean="0"/>
              <a:t>August 2014 presidential elections</a:t>
            </a:r>
            <a:endParaRPr lang="pl-PL" dirty="0" smtClean="0"/>
          </a:p>
          <a:p>
            <a:r>
              <a:rPr lang="en-US" dirty="0" smtClean="0"/>
              <a:t>June 2015 parliamentary elections </a:t>
            </a:r>
            <a:endParaRPr lang="pl-PL" dirty="0" smtClean="0"/>
          </a:p>
          <a:p>
            <a:r>
              <a:rPr lang="en-US" dirty="0" smtClean="0"/>
              <a:t>November 2015 parliamentary elections</a:t>
            </a:r>
            <a:endParaRPr lang="pl-PL" dirty="0" smtClean="0"/>
          </a:p>
          <a:p>
            <a:pPr>
              <a:buNone/>
            </a:pPr>
            <a:r>
              <a:rPr lang="pl-PL" dirty="0" err="1" smtClean="0"/>
              <a:t>However</a:t>
            </a:r>
            <a:r>
              <a:rPr lang="pl-PL" dirty="0" smtClean="0"/>
              <a:t>, </a:t>
            </a:r>
            <a:r>
              <a:rPr lang="pl-PL" dirty="0" err="1" smtClean="0"/>
              <a:t>sometimes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earlier</a:t>
            </a:r>
            <a:r>
              <a:rPr lang="pl-PL" dirty="0" smtClean="0"/>
              <a:t> </a:t>
            </a:r>
            <a:r>
              <a:rPr lang="pl-PL" dirty="0" err="1" smtClean="0"/>
              <a:t>elections</a:t>
            </a:r>
            <a:r>
              <a:rPr lang="pl-PL" dirty="0" smtClean="0"/>
              <a:t> (2009, 2011)- to show </a:t>
            </a:r>
            <a:r>
              <a:rPr lang="pl-PL" dirty="0" err="1" smtClean="0"/>
              <a:t>particular</a:t>
            </a:r>
            <a:r>
              <a:rPr lang="pl-PL" dirty="0" smtClean="0"/>
              <a:t> </a:t>
            </a:r>
            <a:r>
              <a:rPr lang="pl-PL" dirty="0" err="1" smtClean="0"/>
              <a:t>processes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Hypotheses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dirty="0" smtClean="0"/>
              <a:t>H1 – The limited chances of candidates of pro-Kurdish parties to compete with the AKP candidates are a result of presence of increasing number of electoral malpractices that could be identified in this state. </a:t>
            </a:r>
            <a:endParaRPr lang="pl-PL" dirty="0" smtClean="0"/>
          </a:p>
          <a:p>
            <a:pPr algn="just">
              <a:buNone/>
            </a:pPr>
            <a:r>
              <a:rPr lang="en-US" dirty="0" smtClean="0"/>
              <a:t>H2</a:t>
            </a:r>
            <a:r>
              <a:rPr lang="pl-PL" dirty="0" smtClean="0"/>
              <a:t> - </a:t>
            </a:r>
            <a:r>
              <a:rPr lang="en-US" dirty="0" smtClean="0"/>
              <a:t>The </a:t>
            </a:r>
            <a:r>
              <a:rPr lang="en-US" dirty="0" smtClean="0"/>
              <a:t>development of these electoral malpractices goes hand in hand with the rise of authoritarian tendencies in the AKP era - unfavorable for the position of minorities and with the increasingly negative attitude of the Turkish government towards the pro-Kurdish political forces. </a:t>
            </a:r>
            <a:endParaRPr lang="pl-PL" dirty="0" smtClean="0"/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Electoral</a:t>
            </a:r>
            <a:r>
              <a:rPr lang="pl-PL" b="1" dirty="0" smtClean="0"/>
              <a:t> </a:t>
            </a:r>
            <a:r>
              <a:rPr lang="pl-PL" b="1" dirty="0" err="1" smtClean="0"/>
              <a:t>malpractice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T</a:t>
            </a:r>
            <a:r>
              <a:rPr lang="en-US" b="1" dirty="0" smtClean="0"/>
              <a:t>he violation of electoral integrity</a:t>
            </a:r>
            <a:r>
              <a:rPr lang="en-US" dirty="0" smtClean="0"/>
              <a:t>, </a:t>
            </a:r>
            <a:r>
              <a:rPr lang="pl-PL" dirty="0" err="1" smtClean="0"/>
              <a:t>i.e</a:t>
            </a:r>
            <a:r>
              <a:rPr lang="pl-PL" dirty="0" smtClean="0"/>
              <a:t>.</a:t>
            </a:r>
            <a:r>
              <a:rPr lang="en-US" dirty="0" smtClean="0"/>
              <a:t>  violation of internationally accepted standards of elections throughout the whole electoral cycle</a:t>
            </a:r>
            <a:r>
              <a:rPr lang="pl-PL" dirty="0" smtClean="0"/>
              <a:t> - </a:t>
            </a:r>
            <a:r>
              <a:rPr lang="en-US" dirty="0" smtClean="0"/>
              <a:t>in the pre-electoral period, during the campaign, on the voting day as well as after the elections</a:t>
            </a:r>
            <a:endParaRPr lang="pl-PL" dirty="0" smtClean="0"/>
          </a:p>
          <a:p>
            <a:r>
              <a:rPr lang="pl-PL" dirty="0" err="1" smtClean="0"/>
              <a:t>Malpractice</a:t>
            </a:r>
            <a:r>
              <a:rPr lang="pl-PL" dirty="0" smtClean="0"/>
              <a:t> </a:t>
            </a:r>
            <a:r>
              <a:rPr lang="pl-PL" dirty="0" err="1" smtClean="0"/>
              <a:t>vs</a:t>
            </a:r>
            <a:r>
              <a:rPr lang="pl-PL" dirty="0" smtClean="0"/>
              <a:t>. ‘</a:t>
            </a:r>
            <a:r>
              <a:rPr lang="pl-PL" dirty="0" err="1" smtClean="0"/>
              <a:t>mispractice</a:t>
            </a:r>
            <a:r>
              <a:rPr lang="pl-PL" dirty="0" smtClean="0"/>
              <a:t>’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R</a:t>
            </a:r>
            <a:r>
              <a:rPr lang="pl-PL" b="1" dirty="0" err="1" smtClean="0"/>
              <a:t>esearch</a:t>
            </a:r>
            <a:r>
              <a:rPr lang="pl-PL" b="1" dirty="0" smtClean="0"/>
              <a:t> </a:t>
            </a:r>
            <a:r>
              <a:rPr lang="pl-PL" b="1" dirty="0" err="1" smtClean="0"/>
              <a:t>questions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Do elections laws and their implementation give candidates of pro-Kurdish parties a chance to compete equally with biggest parties, first of all AKP, in </a:t>
            </a:r>
            <a:r>
              <a:rPr lang="en-US" sz="3600" dirty="0" smtClean="0"/>
              <a:t>elections</a:t>
            </a:r>
            <a:r>
              <a:rPr lang="en-US" sz="3600" dirty="0" smtClean="0"/>
              <a:t>? </a:t>
            </a:r>
            <a:endParaRPr lang="pl-PL" sz="3600" dirty="0" smtClean="0"/>
          </a:p>
          <a:p>
            <a:r>
              <a:rPr lang="en-US" sz="3600" dirty="0" smtClean="0"/>
              <a:t>Did </a:t>
            </a:r>
            <a:r>
              <a:rPr lang="en-US" sz="3600" dirty="0" smtClean="0"/>
              <a:t>the political reforms improve the situation in this context? </a:t>
            </a:r>
            <a:endParaRPr lang="pl-PL" sz="3600" dirty="0" smtClean="0"/>
          </a:p>
          <a:p>
            <a:r>
              <a:rPr lang="en-US" sz="3600" dirty="0" smtClean="0"/>
              <a:t>How </a:t>
            </a:r>
            <a:r>
              <a:rPr lang="en-US" sz="3600" dirty="0" smtClean="0"/>
              <a:t>do the observed authoritarian tendencies in Turkey in this decade influence the possibilities of equal participation of candidates of the pro-Kurdish parties in elections? </a:t>
            </a:r>
            <a:endParaRPr lang="pl-PL" sz="3600" dirty="0" smtClean="0"/>
          </a:p>
          <a:p>
            <a:r>
              <a:rPr lang="en-US" sz="3600" dirty="0" smtClean="0"/>
              <a:t>What </a:t>
            </a:r>
            <a:r>
              <a:rPr lang="en-US" sz="3600" dirty="0" smtClean="0"/>
              <a:t>is the impact of the relationship between the government and pro-Kurdish political forces on these possibilities?</a:t>
            </a:r>
            <a:endParaRPr lang="pl-PL" sz="3600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Studies</a:t>
            </a:r>
            <a:r>
              <a:rPr lang="pl-PL" b="1" dirty="0" smtClean="0"/>
              <a:t> on </a:t>
            </a:r>
            <a:r>
              <a:rPr lang="pl-PL" b="1" dirty="0" err="1" smtClean="0"/>
              <a:t>electoral</a:t>
            </a:r>
            <a:r>
              <a:rPr lang="pl-PL" b="1" dirty="0" smtClean="0"/>
              <a:t> </a:t>
            </a:r>
            <a:r>
              <a:rPr lang="pl-PL" b="1" dirty="0" err="1" smtClean="0"/>
              <a:t>integrity</a:t>
            </a:r>
            <a:r>
              <a:rPr lang="pl-PL" b="1" dirty="0" smtClean="0"/>
              <a:t> and </a:t>
            </a:r>
            <a:r>
              <a:rPr lang="pl-PL" b="1" dirty="0" err="1" smtClean="0"/>
              <a:t>malpractice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l-PL" sz="4000" b="1" dirty="0" smtClean="0"/>
              <a:t>S. </a:t>
            </a:r>
            <a:r>
              <a:rPr lang="pl-PL" sz="4000" b="1" dirty="0" err="1" smtClean="0"/>
              <a:t>Birch</a:t>
            </a:r>
            <a:r>
              <a:rPr lang="pl-PL" sz="4000" b="1" dirty="0" smtClean="0"/>
              <a:t> (2011)</a:t>
            </a:r>
          </a:p>
          <a:p>
            <a:pPr>
              <a:buFont typeface="Wingdings" pitchFamily="2" charset="2"/>
              <a:buChar char="q"/>
            </a:pPr>
            <a:r>
              <a:rPr lang="pl-PL" sz="4000" dirty="0" smtClean="0"/>
              <a:t>P. </a:t>
            </a:r>
            <a:r>
              <a:rPr lang="pl-PL" sz="4000" dirty="0" err="1" smtClean="0"/>
              <a:t>Norris</a:t>
            </a:r>
            <a:r>
              <a:rPr lang="pl-PL" sz="4000" dirty="0" smtClean="0"/>
              <a:t> (2014, 2015)</a:t>
            </a:r>
          </a:p>
          <a:p>
            <a:pPr>
              <a:buFont typeface="Wingdings" pitchFamily="2" charset="2"/>
              <a:buChar char="q"/>
            </a:pPr>
            <a:r>
              <a:rPr lang="pl-PL" sz="4000" dirty="0" smtClean="0"/>
              <a:t>A. </a:t>
            </a:r>
            <a:r>
              <a:rPr lang="pl-PL" sz="4000" dirty="0" err="1" smtClean="0"/>
              <a:t>Schedler</a:t>
            </a:r>
            <a:r>
              <a:rPr lang="pl-PL" sz="4000" dirty="0" smtClean="0"/>
              <a:t> (2002, 2006, 2009, 2013)</a:t>
            </a:r>
          </a:p>
          <a:p>
            <a:pPr>
              <a:buFont typeface="Wingdings" pitchFamily="2" charset="2"/>
              <a:buChar char="q"/>
            </a:pPr>
            <a:r>
              <a:rPr lang="pl-PL" sz="4000" dirty="0" smtClean="0"/>
              <a:t>A. </a:t>
            </a:r>
            <a:r>
              <a:rPr lang="pl-PL" sz="4000" dirty="0" err="1" smtClean="0"/>
              <a:t>Simpser</a:t>
            </a:r>
            <a:r>
              <a:rPr lang="pl-PL" sz="4000" dirty="0" smtClean="0"/>
              <a:t> (2013</a:t>
            </a:r>
            <a:r>
              <a:rPr lang="pl-PL" dirty="0" smtClean="0"/>
              <a:t>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err="1" smtClean="0"/>
              <a:t>Typology</a:t>
            </a:r>
            <a:r>
              <a:rPr lang="pl-PL" b="1" dirty="0" smtClean="0"/>
              <a:t> of </a:t>
            </a:r>
            <a:r>
              <a:rPr lang="pl-PL" b="1" dirty="0" err="1" smtClean="0"/>
              <a:t>electoral</a:t>
            </a:r>
            <a:r>
              <a:rPr lang="pl-PL" b="1" dirty="0" smtClean="0"/>
              <a:t> </a:t>
            </a:r>
            <a:r>
              <a:rPr lang="pl-PL" b="1" dirty="0" err="1" smtClean="0"/>
              <a:t>malpractices</a:t>
            </a:r>
            <a:r>
              <a:rPr lang="pl-PL" b="1" dirty="0" smtClean="0"/>
              <a:t> (</a:t>
            </a:r>
            <a:r>
              <a:rPr lang="pl-PL" b="1" dirty="0" err="1" smtClean="0"/>
              <a:t>Birch</a:t>
            </a:r>
            <a:r>
              <a:rPr lang="pl-PL" b="1" dirty="0" smtClean="0"/>
              <a:t> 2011)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 dirty="0" err="1" smtClean="0"/>
              <a:t>Manipulation</a:t>
            </a:r>
            <a:r>
              <a:rPr lang="pl-PL" sz="4000" dirty="0" smtClean="0"/>
              <a:t> of </a:t>
            </a:r>
            <a:r>
              <a:rPr lang="pl-PL" sz="4000" dirty="0" err="1" smtClean="0"/>
              <a:t>the</a:t>
            </a:r>
            <a:r>
              <a:rPr lang="pl-PL" sz="4000" dirty="0" smtClean="0"/>
              <a:t> law</a:t>
            </a:r>
          </a:p>
          <a:p>
            <a:r>
              <a:rPr lang="pl-PL" sz="4000" dirty="0" err="1" smtClean="0"/>
              <a:t>Manipulation</a:t>
            </a:r>
            <a:r>
              <a:rPr lang="pl-PL" sz="4000" dirty="0" smtClean="0"/>
              <a:t> of </a:t>
            </a:r>
            <a:r>
              <a:rPr lang="pl-PL" sz="4000" dirty="0" err="1" smtClean="0"/>
              <a:t>the</a:t>
            </a:r>
            <a:r>
              <a:rPr lang="pl-PL" sz="4000" dirty="0" smtClean="0"/>
              <a:t> </a:t>
            </a:r>
            <a:r>
              <a:rPr lang="pl-PL" sz="4000" dirty="0" err="1" smtClean="0"/>
              <a:t>vote</a:t>
            </a:r>
            <a:r>
              <a:rPr lang="pl-PL" sz="4000" dirty="0" smtClean="0"/>
              <a:t> </a:t>
            </a:r>
            <a:r>
              <a:rPr lang="pl-PL" sz="4000" dirty="0" err="1" smtClean="0"/>
              <a:t>choice</a:t>
            </a:r>
            <a:r>
              <a:rPr lang="pl-PL" sz="4000" dirty="0" smtClean="0"/>
              <a:t> </a:t>
            </a:r>
          </a:p>
          <a:p>
            <a:r>
              <a:rPr lang="pl-PL" sz="4000" dirty="0" err="1" smtClean="0"/>
              <a:t>Mainipulation</a:t>
            </a:r>
            <a:r>
              <a:rPr lang="pl-PL" sz="4000" dirty="0" smtClean="0"/>
              <a:t> of </a:t>
            </a:r>
            <a:r>
              <a:rPr lang="pl-PL" sz="4000" dirty="0" err="1" smtClean="0"/>
              <a:t>the</a:t>
            </a:r>
            <a:r>
              <a:rPr lang="pl-PL" sz="4000" dirty="0" smtClean="0"/>
              <a:t> </a:t>
            </a:r>
            <a:r>
              <a:rPr lang="pl-PL" sz="4000" dirty="0" err="1" smtClean="0"/>
              <a:t>voting</a:t>
            </a:r>
            <a:r>
              <a:rPr lang="pl-PL" sz="4000" dirty="0" smtClean="0"/>
              <a:t> </a:t>
            </a:r>
            <a:r>
              <a:rPr lang="pl-PL" sz="4000" dirty="0" err="1" smtClean="0"/>
              <a:t>act</a:t>
            </a:r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Electoral</a:t>
            </a:r>
            <a:r>
              <a:rPr lang="pl-PL" b="1" dirty="0" smtClean="0"/>
              <a:t> </a:t>
            </a:r>
            <a:r>
              <a:rPr lang="pl-PL" b="1" dirty="0" err="1" smtClean="0"/>
              <a:t>malpractices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Turkey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Electoral Integrity Project</a:t>
            </a:r>
            <a:r>
              <a:rPr lang="pl-PL" dirty="0" smtClean="0"/>
              <a:t> ranking:</a:t>
            </a:r>
          </a:p>
          <a:p>
            <a:pPr>
              <a:buNone/>
            </a:pPr>
            <a:r>
              <a:rPr lang="pl-PL" dirty="0" smtClean="0"/>
              <a:t>August 2014 </a:t>
            </a:r>
            <a:r>
              <a:rPr lang="pl-PL" dirty="0" err="1" smtClean="0"/>
              <a:t>presidential</a:t>
            </a:r>
            <a:r>
              <a:rPr lang="pl-PL" dirty="0" smtClean="0"/>
              <a:t> </a:t>
            </a:r>
            <a:r>
              <a:rPr lang="pl-PL" dirty="0" err="1" smtClean="0"/>
              <a:t>elections</a:t>
            </a:r>
            <a:r>
              <a:rPr lang="pl-PL" dirty="0" smtClean="0"/>
              <a:t> – 86th place (127 </a:t>
            </a:r>
            <a:r>
              <a:rPr lang="pl-PL" dirty="0" err="1" smtClean="0"/>
              <a:t>countries</a:t>
            </a:r>
            <a:r>
              <a:rPr lang="pl-PL" dirty="0" smtClean="0"/>
              <a:t>)</a:t>
            </a:r>
          </a:p>
          <a:p>
            <a:pPr>
              <a:buNone/>
            </a:pPr>
            <a:r>
              <a:rPr lang="pl-PL" dirty="0" smtClean="0"/>
              <a:t>2015 </a:t>
            </a:r>
            <a:r>
              <a:rPr lang="pl-PL" dirty="0" err="1" smtClean="0"/>
              <a:t>parliamentary</a:t>
            </a:r>
            <a:r>
              <a:rPr lang="pl-PL" dirty="0" smtClean="0"/>
              <a:t> </a:t>
            </a:r>
            <a:r>
              <a:rPr lang="pl-PL" dirty="0" err="1" smtClean="0"/>
              <a:t>elections</a:t>
            </a:r>
            <a:r>
              <a:rPr lang="pl-PL" dirty="0" smtClean="0"/>
              <a:t> – 101st place (135 </a:t>
            </a:r>
            <a:r>
              <a:rPr lang="pl-PL" dirty="0" err="1" smtClean="0"/>
              <a:t>countries</a:t>
            </a:r>
            <a:r>
              <a:rPr lang="pl-PL" dirty="0" smtClean="0"/>
              <a:t>)</a:t>
            </a:r>
          </a:p>
          <a:p>
            <a:r>
              <a:rPr lang="pl-PL" dirty="0" smtClean="0"/>
              <a:t>OSCE </a:t>
            </a:r>
            <a:r>
              <a:rPr lang="pl-PL" dirty="0" err="1" smtClean="0"/>
              <a:t>reports</a:t>
            </a:r>
            <a:r>
              <a:rPr lang="pl-PL" dirty="0" smtClean="0"/>
              <a:t> – </a:t>
            </a:r>
            <a:r>
              <a:rPr lang="pl-PL" dirty="0" err="1" smtClean="0"/>
              <a:t>although</a:t>
            </a:r>
            <a:r>
              <a:rPr lang="pl-PL" dirty="0" smtClean="0"/>
              <a:t> legal </a:t>
            </a:r>
            <a:r>
              <a:rPr lang="pl-PL" dirty="0" err="1" smtClean="0"/>
              <a:t>improvements</a:t>
            </a:r>
            <a:r>
              <a:rPr lang="pl-PL" dirty="0" smtClean="0"/>
              <a:t>, </a:t>
            </a:r>
            <a:r>
              <a:rPr lang="pl-PL" dirty="0" err="1" smtClean="0"/>
              <a:t>still</a:t>
            </a:r>
            <a:r>
              <a:rPr lang="pl-PL" dirty="0" smtClean="0"/>
              <a:t> </a:t>
            </a:r>
            <a:r>
              <a:rPr lang="pl-PL" dirty="0" err="1" smtClean="0"/>
              <a:t>defective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ambigous</a:t>
            </a:r>
            <a:r>
              <a:rPr lang="pl-PL" dirty="0" smtClean="0"/>
              <a:t> </a:t>
            </a:r>
            <a:r>
              <a:rPr lang="pl-PL" dirty="0" err="1" smtClean="0"/>
              <a:t>regulations</a:t>
            </a:r>
            <a:r>
              <a:rPr lang="pl-PL" dirty="0" smtClean="0"/>
              <a:t> &gt; </a:t>
            </a:r>
            <a:r>
              <a:rPr lang="pl-PL" dirty="0" err="1" smtClean="0"/>
              <a:t>malpractices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241</TotalTime>
  <Words>802</Words>
  <Application>Microsoft Office PowerPoint</Application>
  <PresentationFormat>Pokaz na ekranie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Energetyczny</vt:lpstr>
      <vt:lpstr>                   Competitiveness of Elections in Turkey – The Case of Pro-Kurdish Party      Nicosia, 24-27 June 2017 </vt:lpstr>
      <vt:lpstr>Paper – initial phase of the project</vt:lpstr>
      <vt:lpstr>Research focus</vt:lpstr>
      <vt:lpstr>Hypotheses</vt:lpstr>
      <vt:lpstr>Electoral malpractice</vt:lpstr>
      <vt:lpstr>Research questions</vt:lpstr>
      <vt:lpstr>Studies on electoral integrity and malpractice</vt:lpstr>
      <vt:lpstr>Typology of electoral malpractices (Birch 2011)</vt:lpstr>
      <vt:lpstr>Electoral malpractices in Turkey</vt:lpstr>
      <vt:lpstr>Electoral malpractices – HDP case</vt:lpstr>
      <vt:lpstr>Manipulation of vote choice - example I</vt:lpstr>
      <vt:lpstr>Manipulation of vote choice - example II</vt:lpstr>
      <vt:lpstr>Manipulation of vote choice - example II</vt:lpstr>
      <vt:lpstr>Manipulation of vote choice - example III</vt:lpstr>
      <vt:lpstr>Conclusions</vt:lpstr>
      <vt:lpstr>Conclusions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Adam Szymanski</dc:creator>
  <cp:lastModifiedBy>Adam Szymanski</cp:lastModifiedBy>
  <cp:revision>27</cp:revision>
  <dcterms:created xsi:type="dcterms:W3CDTF">2017-01-31T13:05:55Z</dcterms:created>
  <dcterms:modified xsi:type="dcterms:W3CDTF">2017-06-24T10:18:38Z</dcterms:modified>
</cp:coreProperties>
</file>