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3"/>
  </p:notesMasterIdLst>
  <p:sldIdLst>
    <p:sldId id="256" r:id="rId2"/>
    <p:sldId id="260" r:id="rId3"/>
    <p:sldId id="268" r:id="rId4"/>
    <p:sldId id="269" r:id="rId5"/>
    <p:sldId id="257" r:id="rId6"/>
    <p:sldId id="270" r:id="rId7"/>
    <p:sldId id="258" r:id="rId8"/>
    <p:sldId id="262" r:id="rId9"/>
    <p:sldId id="263" r:id="rId10"/>
    <p:sldId id="264" r:id="rId11"/>
    <p:sldId id="271" r:id="rId12"/>
    <p:sldId id="272" r:id="rId13"/>
    <p:sldId id="273" r:id="rId14"/>
    <p:sldId id="278" r:id="rId15"/>
    <p:sldId id="279" r:id="rId16"/>
    <p:sldId id="275" r:id="rId17"/>
    <p:sldId id="280" r:id="rId18"/>
    <p:sldId id="276" r:id="rId19"/>
    <p:sldId id="277" r:id="rId20"/>
    <p:sldId id="267" r:id="rId21"/>
    <p:sldId id="265" r:id="rId2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DD5795-26AE-42FF-85DA-840518F45590}" type="datetimeFigureOut">
              <a:rPr lang="pl-PL" smtClean="0"/>
              <a:pPr/>
              <a:t>04.12.2017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7B15A9-6813-40B4-B7E8-95FE1717798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241190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7B15A9-6813-40B4-B7E8-95FE17177985}" type="slidenum">
              <a:rPr lang="pl-PL" smtClean="0"/>
              <a:pPr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59762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rójkąt równoramienny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2649165-7392-4866-91E4-F09D739C4C5C}" type="datetimeFigureOut">
              <a:rPr lang="pl-PL" smtClean="0"/>
              <a:pPr/>
              <a:t>04.12.2017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13BCB1D-6072-41BB-BEC7-5261798951A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49165-7392-4866-91E4-F09D739C4C5C}" type="datetimeFigureOut">
              <a:rPr lang="pl-PL" smtClean="0"/>
              <a:pPr/>
              <a:t>04.12.2017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BCB1D-6072-41BB-BEC7-5261798951A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49165-7392-4866-91E4-F09D739C4C5C}" type="datetimeFigureOut">
              <a:rPr lang="pl-PL" smtClean="0"/>
              <a:pPr/>
              <a:t>04.12.2017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BCB1D-6072-41BB-BEC7-5261798951A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2649165-7392-4866-91E4-F09D739C4C5C}" type="datetimeFigureOut">
              <a:rPr lang="pl-PL" smtClean="0"/>
              <a:pPr/>
              <a:t>04.12.2017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BCB1D-6072-41BB-BEC7-5261798951A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rójkąt prostokątny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rójkąt równoramienny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2649165-7392-4866-91E4-F09D739C4C5C}" type="datetimeFigureOut">
              <a:rPr lang="pl-PL" smtClean="0"/>
              <a:pPr/>
              <a:t>04.12.2017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13BCB1D-6072-41BB-BEC7-5261798951A5}" type="slidenum">
              <a:rPr lang="pl-PL" smtClean="0"/>
              <a:pPr/>
              <a:t>‹#›</a:t>
            </a:fld>
            <a:endParaRPr lang="pl-PL"/>
          </a:p>
        </p:txBody>
      </p:sp>
      <p:cxnSp>
        <p:nvCxnSpPr>
          <p:cNvPr id="11" name="Łącznik prosty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Łącznik prosty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2649165-7392-4866-91E4-F09D739C4C5C}" type="datetimeFigureOut">
              <a:rPr lang="pl-PL" smtClean="0"/>
              <a:pPr/>
              <a:t>04.12.2017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13BCB1D-6072-41BB-BEC7-5261798951A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2649165-7392-4866-91E4-F09D739C4C5C}" type="datetimeFigureOut">
              <a:rPr lang="pl-PL" smtClean="0"/>
              <a:pPr/>
              <a:t>04.12.2017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13BCB1D-6072-41BB-BEC7-5261798951A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49165-7392-4866-91E4-F09D739C4C5C}" type="datetimeFigureOut">
              <a:rPr lang="pl-PL" smtClean="0"/>
              <a:pPr/>
              <a:t>04.12.2017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BCB1D-6072-41BB-BEC7-5261798951A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2649165-7392-4866-91E4-F09D739C4C5C}" type="datetimeFigureOut">
              <a:rPr lang="pl-PL" smtClean="0"/>
              <a:pPr/>
              <a:t>04.12.2017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13BCB1D-6072-41BB-BEC7-5261798951A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2649165-7392-4866-91E4-F09D739C4C5C}" type="datetimeFigureOut">
              <a:rPr lang="pl-PL" smtClean="0"/>
              <a:pPr/>
              <a:t>04.12.2017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13BCB1D-6072-41BB-BEC7-5261798951A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2649165-7392-4866-91E4-F09D739C4C5C}" type="datetimeFigureOut">
              <a:rPr lang="pl-PL" smtClean="0"/>
              <a:pPr/>
              <a:t>04.12.2017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13BCB1D-6072-41BB-BEC7-5261798951A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ójkąt prostokątny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Łącznik prosty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2649165-7392-4866-91E4-F09D739C4C5C}" type="datetimeFigureOut">
              <a:rPr lang="pl-PL" smtClean="0"/>
              <a:pPr/>
              <a:t>04.12.2017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pl-PL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13BCB1D-6072-41BB-BEC7-5261798951A5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539552" y="404664"/>
            <a:ext cx="7918648" cy="3528392"/>
          </a:xfrm>
        </p:spPr>
        <p:txBody>
          <a:bodyPr>
            <a:normAutofit fontScale="90000"/>
          </a:bodyPr>
          <a:lstStyle/>
          <a:p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dirty="0"/>
              <a:t/>
            </a:r>
            <a:br>
              <a:rPr lang="pl-PL" dirty="0"/>
            </a:br>
            <a:r>
              <a:rPr lang="en-US" dirty="0"/>
              <a:t> </a:t>
            </a:r>
            <a:r>
              <a:rPr lang="en-US" i="1" dirty="0"/>
              <a:t>Beyond vote rigging: common patterns in electoral malpractices in de-democratizing regimes </a:t>
            </a:r>
            <a:r>
              <a:rPr lang="pl-PL" sz="3200" dirty="0"/>
              <a:t/>
            </a:r>
            <a:br>
              <a:rPr lang="pl-PL" sz="3200" dirty="0"/>
            </a:br>
            <a:r>
              <a:rPr lang="pl-PL" sz="3200" b="1" dirty="0" smtClean="0"/>
              <a:t>Toruń</a:t>
            </a:r>
            <a:r>
              <a:rPr lang="en-US" sz="3200" b="1" dirty="0" smtClean="0"/>
              <a:t>, </a:t>
            </a:r>
            <a:r>
              <a:rPr lang="pl-PL" sz="3200" b="1" dirty="0"/>
              <a:t>5</a:t>
            </a:r>
            <a:r>
              <a:rPr lang="en-US" sz="3200" b="1" dirty="0" smtClean="0"/>
              <a:t> </a:t>
            </a:r>
            <a:r>
              <a:rPr lang="pl-PL" sz="3200" b="1" dirty="0" err="1" smtClean="0"/>
              <a:t>December</a:t>
            </a:r>
            <a:r>
              <a:rPr lang="pl-PL" sz="3200" b="1" dirty="0" smtClean="0"/>
              <a:t> </a:t>
            </a:r>
            <a:r>
              <a:rPr lang="en-US" sz="3200" b="1" dirty="0" smtClean="0"/>
              <a:t>2017</a:t>
            </a:r>
            <a:r>
              <a:rPr lang="pl-PL" sz="3200" dirty="0"/>
              <a:t/>
            </a:r>
            <a:br>
              <a:rPr lang="pl-PL" sz="3200" dirty="0"/>
            </a:br>
            <a:endParaRPr lang="pl-PL" sz="32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827584" y="4077072"/>
            <a:ext cx="7488832" cy="1800200"/>
          </a:xfrm>
        </p:spPr>
        <p:txBody>
          <a:bodyPr>
            <a:normAutofit lnSpcReduction="10000"/>
          </a:bodyPr>
          <a:lstStyle/>
          <a:p>
            <a:r>
              <a:rPr lang="pl-PL" b="1" dirty="0" smtClean="0">
                <a:solidFill>
                  <a:schemeClr val="tx1"/>
                </a:solidFill>
              </a:rPr>
              <a:t>Prof. </a:t>
            </a:r>
            <a:r>
              <a:rPr lang="en-US" b="1" dirty="0" smtClean="0">
                <a:solidFill>
                  <a:schemeClr val="tx1"/>
                </a:solidFill>
              </a:rPr>
              <a:t>Adam </a:t>
            </a:r>
            <a:r>
              <a:rPr lang="en-US" b="1" dirty="0" err="1">
                <a:solidFill>
                  <a:schemeClr val="tx1"/>
                </a:solidFill>
              </a:rPr>
              <a:t>Szymański</a:t>
            </a:r>
            <a:r>
              <a:rPr lang="en-US" b="1" dirty="0" smtClean="0">
                <a:solidFill>
                  <a:schemeClr val="tx1"/>
                </a:solidFill>
              </a:rPr>
              <a:t>, </a:t>
            </a:r>
            <a:r>
              <a:rPr lang="en-US" b="1" dirty="0">
                <a:solidFill>
                  <a:schemeClr val="tx1"/>
                </a:solidFill>
              </a:rPr>
              <a:t>University of </a:t>
            </a:r>
            <a:r>
              <a:rPr lang="en-US" b="1" dirty="0" smtClean="0">
                <a:solidFill>
                  <a:schemeClr val="tx1"/>
                </a:solidFill>
              </a:rPr>
              <a:t>Warsaw</a:t>
            </a:r>
            <a:endParaRPr lang="pl-PL" b="1" dirty="0" smtClean="0">
              <a:solidFill>
                <a:schemeClr val="tx1"/>
              </a:solidFill>
            </a:endParaRPr>
          </a:p>
          <a:p>
            <a:r>
              <a:rPr lang="pl-PL" b="1" dirty="0" smtClean="0">
                <a:solidFill>
                  <a:schemeClr val="tx1"/>
                </a:solidFill>
              </a:rPr>
              <a:t>Wojciech </a:t>
            </a:r>
            <a:r>
              <a:rPr lang="pl-PL" b="1" dirty="0" err="1" smtClean="0">
                <a:solidFill>
                  <a:schemeClr val="tx1"/>
                </a:solidFill>
              </a:rPr>
              <a:t>Ufel</a:t>
            </a:r>
            <a:r>
              <a:rPr lang="pl-PL" b="1" dirty="0" smtClean="0">
                <a:solidFill>
                  <a:schemeClr val="tx1"/>
                </a:solidFill>
              </a:rPr>
              <a:t>, MA, University of Wrocław</a:t>
            </a:r>
            <a:endParaRPr lang="pl-PL" b="1" dirty="0">
              <a:solidFill>
                <a:schemeClr val="tx1"/>
              </a:solidFill>
            </a:endParaRP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General </a:t>
            </a:r>
            <a:r>
              <a:rPr lang="pl-PL" b="1" dirty="0" err="1" smtClean="0"/>
              <a:t>findings</a:t>
            </a:r>
            <a:r>
              <a:rPr lang="pl-PL" b="1" dirty="0" smtClean="0"/>
              <a:t> – </a:t>
            </a:r>
            <a:r>
              <a:rPr lang="pl-PL" b="1" dirty="0" err="1" smtClean="0"/>
              <a:t>electoral</a:t>
            </a:r>
            <a:r>
              <a:rPr lang="pl-PL" b="1" dirty="0" smtClean="0"/>
              <a:t>  </a:t>
            </a:r>
            <a:r>
              <a:rPr lang="pl-PL" b="1" dirty="0" err="1" smtClean="0"/>
              <a:t>malpractices</a:t>
            </a:r>
            <a:r>
              <a:rPr lang="pl-PL" b="1" dirty="0" smtClean="0"/>
              <a:t> </a:t>
            </a:r>
            <a:r>
              <a:rPr lang="pl-PL" b="1" dirty="0" err="1" smtClean="0"/>
              <a:t>in</a:t>
            </a:r>
            <a:r>
              <a:rPr lang="pl-PL" b="1" dirty="0" smtClean="0"/>
              <a:t> Turkey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78358" indent="-514350">
              <a:buAutoNum type="arabicPeriod"/>
            </a:pPr>
            <a:r>
              <a:rPr lang="pl-PL" sz="2800" dirty="0" smtClean="0"/>
              <a:t>Many legal </a:t>
            </a:r>
            <a:r>
              <a:rPr lang="pl-PL" sz="2800" dirty="0" err="1" smtClean="0"/>
              <a:t>deficits</a:t>
            </a:r>
            <a:r>
              <a:rPr lang="pl-PL" sz="2800" dirty="0" smtClean="0"/>
              <a:t> and </a:t>
            </a:r>
            <a:r>
              <a:rPr lang="pl-PL" sz="2800" dirty="0" err="1" smtClean="0"/>
              <a:t>mispractice</a:t>
            </a:r>
            <a:endParaRPr lang="pl-PL" sz="2800" dirty="0" smtClean="0"/>
          </a:p>
          <a:p>
            <a:pPr marL="578358" indent="-514350">
              <a:buAutoNum type="arabicPeriod"/>
            </a:pPr>
            <a:r>
              <a:rPr lang="pl-PL" sz="2800" dirty="0" err="1" smtClean="0"/>
              <a:t>Malpractices</a:t>
            </a:r>
            <a:r>
              <a:rPr lang="pl-PL" sz="2800" dirty="0" smtClean="0"/>
              <a:t> </a:t>
            </a:r>
            <a:r>
              <a:rPr lang="pl-PL" sz="2800" dirty="0" err="1" smtClean="0"/>
              <a:t>also</a:t>
            </a:r>
            <a:r>
              <a:rPr lang="pl-PL" sz="2800" dirty="0" smtClean="0"/>
              <a:t> </a:t>
            </a:r>
            <a:r>
              <a:rPr lang="pl-PL" sz="2800" dirty="0" err="1" smtClean="0"/>
              <a:t>present</a:t>
            </a:r>
            <a:r>
              <a:rPr lang="pl-PL" sz="2800" dirty="0" smtClean="0"/>
              <a:t>:</a:t>
            </a:r>
          </a:p>
          <a:p>
            <a:pPr marL="578358" indent="-514350">
              <a:buAutoNum type="alphaLcParenR"/>
            </a:pPr>
            <a:r>
              <a:rPr lang="pl-PL" sz="2800" dirty="0" err="1" smtClean="0"/>
              <a:t>mainly</a:t>
            </a:r>
            <a:r>
              <a:rPr lang="pl-PL" sz="2800" dirty="0" smtClean="0"/>
              <a:t> </a:t>
            </a:r>
            <a:r>
              <a:rPr lang="pl-PL" sz="2800" dirty="0" err="1" smtClean="0"/>
              <a:t>manipulation</a:t>
            </a:r>
            <a:r>
              <a:rPr lang="pl-PL" sz="2800" dirty="0" smtClean="0"/>
              <a:t> of </a:t>
            </a:r>
            <a:r>
              <a:rPr lang="pl-PL" sz="2800" dirty="0" err="1" smtClean="0"/>
              <a:t>the</a:t>
            </a:r>
            <a:r>
              <a:rPr lang="pl-PL" sz="2800" dirty="0" smtClean="0"/>
              <a:t> law (first of </a:t>
            </a:r>
            <a:r>
              <a:rPr lang="pl-PL" sz="2800" dirty="0" err="1" smtClean="0"/>
              <a:t>all</a:t>
            </a:r>
            <a:r>
              <a:rPr lang="pl-PL" sz="2800" dirty="0" smtClean="0"/>
              <a:t> </a:t>
            </a:r>
            <a:r>
              <a:rPr lang="pl-PL" sz="2800" dirty="0" err="1" smtClean="0"/>
              <a:t>gerrymandering</a:t>
            </a:r>
            <a:r>
              <a:rPr lang="pl-PL" sz="2800" dirty="0" smtClean="0"/>
              <a:t>) and </a:t>
            </a:r>
            <a:r>
              <a:rPr lang="pl-PL" sz="2800" b="1" dirty="0" err="1" smtClean="0"/>
              <a:t>vote</a:t>
            </a:r>
            <a:r>
              <a:rPr lang="pl-PL" sz="2800" b="1" dirty="0" smtClean="0"/>
              <a:t> </a:t>
            </a:r>
            <a:r>
              <a:rPr lang="pl-PL" sz="2800" b="1" dirty="0" err="1" smtClean="0"/>
              <a:t>choice</a:t>
            </a:r>
            <a:r>
              <a:rPr lang="pl-PL" sz="2800" b="1" dirty="0" smtClean="0"/>
              <a:t> (media </a:t>
            </a:r>
            <a:r>
              <a:rPr lang="pl-PL" sz="2800" b="1" dirty="0" err="1" smtClean="0"/>
              <a:t>bias</a:t>
            </a:r>
            <a:r>
              <a:rPr lang="pl-PL" sz="2800" b="1" dirty="0" smtClean="0"/>
              <a:t>, </a:t>
            </a:r>
            <a:r>
              <a:rPr lang="pl-PL" sz="2800" b="1" dirty="0" err="1" smtClean="0"/>
              <a:t>misuse</a:t>
            </a:r>
            <a:r>
              <a:rPr lang="pl-PL" sz="2800" b="1" dirty="0" smtClean="0"/>
              <a:t> of state resources, </a:t>
            </a:r>
            <a:r>
              <a:rPr lang="pl-PL" sz="2800" b="1" dirty="0" err="1" smtClean="0"/>
              <a:t>undue</a:t>
            </a:r>
            <a:r>
              <a:rPr lang="pl-PL" sz="2800" b="1" dirty="0" smtClean="0"/>
              <a:t> </a:t>
            </a:r>
            <a:r>
              <a:rPr lang="pl-PL" sz="2800" b="1" dirty="0" err="1" smtClean="0"/>
              <a:t>impact</a:t>
            </a:r>
            <a:r>
              <a:rPr lang="pl-PL" sz="2800" b="1" dirty="0" smtClean="0"/>
              <a:t>) </a:t>
            </a:r>
            <a:r>
              <a:rPr lang="pl-PL" sz="2800" dirty="0" smtClean="0"/>
              <a:t>– </a:t>
            </a:r>
            <a:r>
              <a:rPr lang="pl-PL" sz="2800" dirty="0" err="1" smtClean="0"/>
              <a:t>usually</a:t>
            </a:r>
            <a:r>
              <a:rPr lang="pl-PL" sz="2800" dirty="0" smtClean="0"/>
              <a:t> </a:t>
            </a:r>
            <a:r>
              <a:rPr lang="pl-PL" sz="2800" dirty="0" err="1" smtClean="0"/>
              <a:t>use</a:t>
            </a:r>
            <a:r>
              <a:rPr lang="pl-PL" sz="2800" dirty="0" smtClean="0"/>
              <a:t> of </a:t>
            </a:r>
            <a:r>
              <a:rPr lang="pl-PL" sz="2800" dirty="0" err="1" smtClean="0"/>
              <a:t>incumbency</a:t>
            </a:r>
            <a:r>
              <a:rPr lang="pl-PL" sz="2800" dirty="0" smtClean="0"/>
              <a:t> </a:t>
            </a:r>
            <a:r>
              <a:rPr lang="pl-PL" sz="2800" dirty="0" err="1" smtClean="0"/>
              <a:t>advantage</a:t>
            </a:r>
            <a:r>
              <a:rPr lang="pl-PL" sz="2800" dirty="0" smtClean="0"/>
              <a:t> by </a:t>
            </a:r>
            <a:r>
              <a:rPr lang="pl-PL" sz="2800" dirty="0" err="1" smtClean="0"/>
              <a:t>the</a:t>
            </a:r>
            <a:r>
              <a:rPr lang="pl-PL" sz="2800" dirty="0" smtClean="0"/>
              <a:t> AKP – </a:t>
            </a:r>
            <a:r>
              <a:rPr lang="pl-PL" sz="2800" dirty="0" err="1" smtClean="0"/>
              <a:t>short</a:t>
            </a:r>
            <a:r>
              <a:rPr lang="pl-PL" sz="2800" dirty="0" smtClean="0"/>
              <a:t>- and long-term </a:t>
            </a:r>
            <a:r>
              <a:rPr lang="pl-PL" sz="2800" dirty="0" err="1" smtClean="0"/>
              <a:t>measures</a:t>
            </a:r>
            <a:r>
              <a:rPr lang="pl-PL" sz="2800" dirty="0" smtClean="0"/>
              <a:t> (</a:t>
            </a:r>
            <a:r>
              <a:rPr lang="pl-PL" sz="2800" dirty="0" err="1" smtClean="0"/>
              <a:t>clientelistic</a:t>
            </a:r>
            <a:r>
              <a:rPr lang="pl-PL" sz="2800" dirty="0" smtClean="0"/>
              <a:t> networks)</a:t>
            </a:r>
          </a:p>
          <a:p>
            <a:pPr marL="578358" indent="-514350">
              <a:buAutoNum type="alphaLcParenR"/>
            </a:pPr>
            <a:r>
              <a:rPr lang="pl-PL" sz="2800" dirty="0" err="1" smtClean="0"/>
              <a:t>voting</a:t>
            </a:r>
            <a:r>
              <a:rPr lang="pl-PL" sz="2800" dirty="0" smtClean="0"/>
              <a:t> </a:t>
            </a:r>
            <a:r>
              <a:rPr lang="pl-PL" sz="2800" dirty="0" err="1" smtClean="0"/>
              <a:t>act</a:t>
            </a:r>
            <a:r>
              <a:rPr lang="pl-PL" sz="2800" dirty="0" smtClean="0"/>
              <a:t> – fraud, etc. not </a:t>
            </a:r>
            <a:r>
              <a:rPr lang="pl-PL" sz="2800" dirty="0" err="1" smtClean="0"/>
              <a:t>necessary</a:t>
            </a:r>
            <a:r>
              <a:rPr lang="pl-PL" sz="2800" dirty="0" smtClean="0"/>
              <a:t> – </a:t>
            </a:r>
            <a:r>
              <a:rPr lang="pl-PL" sz="2800" dirty="0" err="1" smtClean="0"/>
              <a:t>particular</a:t>
            </a:r>
            <a:r>
              <a:rPr lang="pl-PL" sz="2800" dirty="0" smtClean="0"/>
              <a:t> </a:t>
            </a:r>
            <a:r>
              <a:rPr lang="pl-PL" sz="2800" dirty="0" err="1" smtClean="0"/>
              <a:t>atmosphere</a:t>
            </a:r>
            <a:r>
              <a:rPr lang="pl-PL" sz="2800" dirty="0" smtClean="0"/>
              <a:t> (</a:t>
            </a:r>
            <a:r>
              <a:rPr lang="pl-PL" sz="2800" dirty="0" err="1" smtClean="0"/>
              <a:t>polarisation</a:t>
            </a:r>
            <a:r>
              <a:rPr lang="pl-PL" sz="2800" dirty="0" smtClean="0"/>
              <a:t>, </a:t>
            </a:r>
            <a:r>
              <a:rPr lang="pl-PL" sz="2800" dirty="0" err="1" smtClean="0"/>
              <a:t>populism</a:t>
            </a:r>
            <a:r>
              <a:rPr lang="pl-PL" sz="2800" dirty="0" smtClean="0"/>
              <a:t>, </a:t>
            </a:r>
            <a:r>
              <a:rPr lang="pl-PL" sz="2800" dirty="0" err="1" smtClean="0"/>
              <a:t>use</a:t>
            </a:r>
            <a:r>
              <a:rPr lang="pl-PL" sz="2800" dirty="0" smtClean="0"/>
              <a:t> of </a:t>
            </a:r>
            <a:r>
              <a:rPr lang="pl-PL" sz="2800" dirty="0" err="1" smtClean="0"/>
              <a:t>fears</a:t>
            </a:r>
            <a:r>
              <a:rPr lang="pl-PL" sz="2800" dirty="0" smtClean="0"/>
              <a:t> and </a:t>
            </a:r>
            <a:r>
              <a:rPr lang="pl-PL" sz="2800" dirty="0" err="1" smtClean="0"/>
              <a:t>ideology</a:t>
            </a:r>
            <a:r>
              <a:rPr lang="pl-PL" sz="2800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4000" b="1" dirty="0" err="1" smtClean="0"/>
              <a:t>Manipulation</a:t>
            </a:r>
            <a:r>
              <a:rPr lang="pl-PL" sz="4000" b="1" dirty="0" smtClean="0"/>
              <a:t> of </a:t>
            </a:r>
            <a:r>
              <a:rPr lang="pl-PL" sz="4000" b="1" dirty="0" err="1" smtClean="0"/>
              <a:t>vote</a:t>
            </a:r>
            <a:r>
              <a:rPr lang="pl-PL" sz="4000" b="1" dirty="0" smtClean="0"/>
              <a:t> </a:t>
            </a:r>
            <a:r>
              <a:rPr lang="pl-PL" sz="4000" b="1" dirty="0" err="1" smtClean="0"/>
              <a:t>choice</a:t>
            </a:r>
            <a:r>
              <a:rPr lang="pl-PL" sz="4000" b="1" dirty="0" smtClean="0"/>
              <a:t> </a:t>
            </a:r>
            <a:endParaRPr lang="pl-PL" dirty="0"/>
          </a:p>
        </p:txBody>
      </p:sp>
      <p:pic>
        <p:nvPicPr>
          <p:cNvPr id="4" name="Symbol zastępczy zawartości 3" descr="20150527_18250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39552" y="1988840"/>
            <a:ext cx="3890356" cy="3887336"/>
          </a:xfrm>
          <a:prstGeom prst="rect">
            <a:avLst/>
          </a:prstGeom>
        </p:spPr>
      </p:pic>
      <p:pic>
        <p:nvPicPr>
          <p:cNvPr id="5" name="Obraz 4" descr="20150528_154657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355976" y="1988840"/>
            <a:ext cx="4176464" cy="2204864"/>
          </a:xfrm>
          <a:prstGeom prst="rect">
            <a:avLst/>
          </a:prstGeom>
        </p:spPr>
      </p:pic>
      <p:pic>
        <p:nvPicPr>
          <p:cNvPr id="6" name="Obraz 5" descr="20150530_150749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355976" y="4221088"/>
            <a:ext cx="4128459" cy="174619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err="1" smtClean="0"/>
              <a:t>Other</a:t>
            </a:r>
            <a:r>
              <a:rPr lang="pl-PL" b="1" dirty="0" smtClean="0"/>
              <a:t> </a:t>
            </a:r>
            <a:r>
              <a:rPr lang="pl-PL" b="1" dirty="0" err="1" smtClean="0"/>
              <a:t>cases</a:t>
            </a:r>
            <a:r>
              <a:rPr lang="pl-PL" b="1" dirty="0" smtClean="0"/>
              <a:t> – General </a:t>
            </a:r>
            <a:r>
              <a:rPr lang="pl-PL" b="1" dirty="0" err="1" smtClean="0"/>
              <a:t>overview</a:t>
            </a:r>
            <a:r>
              <a:rPr lang="pl-PL" b="1" dirty="0" smtClean="0"/>
              <a:t> (EIP 2017)</a:t>
            </a:r>
            <a:endParaRPr lang="pl-PL" b="1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7054832"/>
              </p:ext>
            </p:extLst>
          </p:nvPr>
        </p:nvGraphicFramePr>
        <p:xfrm>
          <a:off x="457200" y="1882776"/>
          <a:ext cx="8229598" cy="43613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4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042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726891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country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 err="1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PEIIndexi</a:t>
                      </a:r>
                      <a:endParaRPr lang="en-GB" sz="1800" b="0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8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PEI </a:t>
                      </a:r>
                      <a:r>
                        <a:rPr lang="pl-PL" sz="1800" b="0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rank</a:t>
                      </a:r>
                      <a:endParaRPr lang="pl-PL" sz="1800" b="0" i="0" u="none" strike="noStrike" dirty="0" smtClean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laws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proceduresi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boundaries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media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finance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voting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6891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Turkey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47,39484151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44,763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63,368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55,3812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41,592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38,884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57,409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6891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Hungary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56,18782043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44,188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69,394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44,466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45,428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47,667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69,772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6891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Macedonia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47,72746468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52,147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56,440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52,572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40,157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39,2</a:t>
                      </a:r>
                      <a:r>
                        <a:rPr lang="pl-P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53,526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6891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Serbia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48,47156779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50,063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59,902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60,565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34,314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34,444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52,604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6891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Belarus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39,47262319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38,900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43,926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67,611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34,222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39,77</a:t>
                      </a:r>
                      <a:r>
                        <a:rPr lang="pl-P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56,111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err="1" smtClean="0"/>
              <a:t>Other</a:t>
            </a:r>
            <a:r>
              <a:rPr lang="pl-PL" b="1" dirty="0" smtClean="0"/>
              <a:t> </a:t>
            </a:r>
            <a:r>
              <a:rPr lang="pl-PL" b="1" dirty="0" err="1" smtClean="0"/>
              <a:t>cases</a:t>
            </a:r>
            <a:r>
              <a:rPr lang="pl-PL" b="1" dirty="0" smtClean="0"/>
              <a:t> – </a:t>
            </a:r>
            <a:r>
              <a:rPr lang="pl-PL" b="1" dirty="0" err="1" smtClean="0"/>
              <a:t>Electoral</a:t>
            </a:r>
            <a:r>
              <a:rPr lang="pl-PL" b="1" dirty="0" smtClean="0"/>
              <a:t> </a:t>
            </a:r>
            <a:r>
              <a:rPr lang="pl-PL" b="1" dirty="0" err="1" smtClean="0"/>
              <a:t>laws</a:t>
            </a:r>
            <a:r>
              <a:rPr lang="pl-PL" b="1" dirty="0" smtClean="0"/>
              <a:t> (EIP 2017)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2824765"/>
              </p:ext>
            </p:extLst>
          </p:nvPr>
        </p:nvGraphicFramePr>
        <p:xfrm>
          <a:off x="457200" y="1772817"/>
          <a:ext cx="8507287" cy="49596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95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535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042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21702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latin typeface="Times New Roman"/>
                          <a:ea typeface="Times New Roman"/>
                          <a:cs typeface="Times New Roman"/>
                        </a:rPr>
                        <a:t>country</a:t>
                      </a:r>
                      <a:endParaRPr lang="pl-PL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 err="1" smtClean="0">
                          <a:latin typeface="Calibri"/>
                          <a:ea typeface="Times New Roman"/>
                          <a:cs typeface="Times New Roman"/>
                        </a:rPr>
                        <a:t>Electoral</a:t>
                      </a:r>
                      <a:r>
                        <a:rPr lang="pl-PL" sz="160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l-PL" sz="1600" dirty="0" err="1" smtClean="0">
                          <a:latin typeface="Calibri"/>
                          <a:ea typeface="Times New Roman"/>
                          <a:cs typeface="Times New Roman"/>
                        </a:rPr>
                        <a:t>malpractices</a:t>
                      </a:r>
                      <a:endParaRPr lang="pl-PL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 err="1" smtClean="0">
                          <a:latin typeface="Calibri"/>
                          <a:ea typeface="Times New Roman"/>
                          <a:cs typeface="Times New Roman"/>
                        </a:rPr>
                        <a:t>Comments</a:t>
                      </a:r>
                      <a:endParaRPr lang="pl-PL" sz="1600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pl-PL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21702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Hungary</a:t>
                      </a:r>
                      <a:endParaRPr lang="pl-PL" sz="1600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pl-PL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6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Amendments</a:t>
                      </a:r>
                      <a:r>
                        <a:rPr lang="pl-PL" sz="16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to </a:t>
                      </a:r>
                      <a:r>
                        <a:rPr lang="pl-PL" sz="16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voting</a:t>
                      </a:r>
                      <a:r>
                        <a:rPr lang="pl-PL" sz="16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system, high </a:t>
                      </a:r>
                      <a:r>
                        <a:rPr lang="pl-PL" sz="16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tolerance</a:t>
                      </a:r>
                      <a:r>
                        <a:rPr lang="pl-PL" sz="16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for </a:t>
                      </a:r>
                      <a:r>
                        <a:rPr lang="pl-PL" sz="16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malapportionment</a:t>
                      </a:r>
                      <a:r>
                        <a:rPr lang="pl-PL" sz="16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pl-PL" sz="16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allegations</a:t>
                      </a:r>
                      <a:r>
                        <a:rPr lang="pl-PL" sz="16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of </a:t>
                      </a:r>
                      <a:r>
                        <a:rPr lang="pl-PL" sz="16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gerrymandering</a:t>
                      </a:r>
                      <a:r>
                        <a:rPr lang="pl-PL" sz="16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pl-PL" sz="16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limitations</a:t>
                      </a:r>
                      <a:r>
                        <a:rPr lang="pl-PL" sz="16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to out-of-country </a:t>
                      </a:r>
                      <a:r>
                        <a:rPr lang="pl-PL" sz="16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voting</a:t>
                      </a:r>
                      <a:endParaRPr lang="pl-PL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 err="1" smtClean="0">
                          <a:latin typeface="Calibri"/>
                          <a:ea typeface="Times New Roman"/>
                          <a:cs typeface="Times New Roman"/>
                        </a:rPr>
                        <a:t>Changes</a:t>
                      </a:r>
                      <a:r>
                        <a:rPr lang="pl-PL" sz="1600" dirty="0" smtClean="0">
                          <a:latin typeface="Calibri"/>
                          <a:ea typeface="Times New Roman"/>
                          <a:cs typeface="Times New Roman"/>
                        </a:rPr>
                        <a:t> to </a:t>
                      </a:r>
                      <a:r>
                        <a:rPr lang="pl-PL" sz="1600" dirty="0" err="1" smtClean="0">
                          <a:latin typeface="Calibri"/>
                          <a:ea typeface="Times New Roman"/>
                          <a:cs typeface="Times New Roman"/>
                        </a:rPr>
                        <a:t>Electoral</a:t>
                      </a:r>
                      <a:r>
                        <a:rPr lang="pl-PL" sz="160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l-PL" sz="1600" dirty="0" err="1" smtClean="0">
                          <a:latin typeface="Calibri"/>
                          <a:ea typeface="Times New Roman"/>
                          <a:cs typeface="Times New Roman"/>
                        </a:rPr>
                        <a:t>Code</a:t>
                      </a:r>
                      <a:r>
                        <a:rPr lang="pl-PL" sz="1600" dirty="0" smtClean="0">
                          <a:latin typeface="Calibri"/>
                          <a:ea typeface="Times New Roman"/>
                          <a:cs typeface="Times New Roman"/>
                        </a:rPr>
                        <a:t>, as </a:t>
                      </a:r>
                      <a:r>
                        <a:rPr lang="pl-PL" sz="1600" dirty="0" err="1" smtClean="0">
                          <a:latin typeface="Calibri"/>
                          <a:ea typeface="Times New Roman"/>
                          <a:cs typeface="Times New Roman"/>
                        </a:rPr>
                        <a:t>well</a:t>
                      </a:r>
                      <a:r>
                        <a:rPr lang="pl-PL" sz="1600" dirty="0" smtClean="0">
                          <a:latin typeface="Calibri"/>
                          <a:ea typeface="Times New Roman"/>
                          <a:cs typeface="Times New Roman"/>
                        </a:rPr>
                        <a:t> as the major </a:t>
                      </a:r>
                      <a:r>
                        <a:rPr lang="pl-PL" sz="1600" dirty="0" err="1" smtClean="0">
                          <a:latin typeface="Calibri"/>
                          <a:ea typeface="Times New Roman"/>
                          <a:cs typeface="Times New Roman"/>
                        </a:rPr>
                        <a:t>change</a:t>
                      </a:r>
                      <a:r>
                        <a:rPr lang="pl-PL" sz="16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of the </a:t>
                      </a:r>
                      <a:r>
                        <a:rPr lang="pl-PL" sz="16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Constitution</a:t>
                      </a:r>
                      <a:r>
                        <a:rPr lang="pl-PL" sz="16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.</a:t>
                      </a:r>
                      <a:endParaRPr lang="pl-PL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1702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Macedonia</a:t>
                      </a:r>
                      <a:endParaRPr lang="pl-PL" sz="16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 err="1" smtClean="0">
                          <a:latin typeface="Calibri"/>
                          <a:ea typeface="Times New Roman"/>
                          <a:cs typeface="Times New Roman"/>
                        </a:rPr>
                        <a:t>Mistrust</a:t>
                      </a:r>
                      <a:r>
                        <a:rPr lang="pl-PL" sz="1600" dirty="0" smtClean="0">
                          <a:latin typeface="Calibri"/>
                          <a:ea typeface="Times New Roman"/>
                          <a:cs typeface="Times New Roman"/>
                        </a:rPr>
                        <a:t> in a </a:t>
                      </a:r>
                      <a:r>
                        <a:rPr lang="pl-PL" sz="1600" dirty="0" err="1" smtClean="0">
                          <a:latin typeface="Calibri"/>
                          <a:ea typeface="Times New Roman"/>
                          <a:cs typeface="Times New Roman"/>
                        </a:rPr>
                        <a:t>voter</a:t>
                      </a:r>
                      <a:r>
                        <a:rPr lang="pl-PL" sz="1600" dirty="0" smtClean="0">
                          <a:latin typeface="Calibri"/>
                          <a:ea typeface="Times New Roman"/>
                          <a:cs typeface="Times New Roman"/>
                        </a:rPr>
                        <a:t>-list, </a:t>
                      </a:r>
                      <a:r>
                        <a:rPr lang="pl-PL" sz="1600" dirty="0" err="1" smtClean="0">
                          <a:latin typeface="Calibri"/>
                          <a:ea typeface="Times New Roman"/>
                          <a:cs typeface="Times New Roman"/>
                        </a:rPr>
                        <a:t>limitations</a:t>
                      </a:r>
                      <a:r>
                        <a:rPr lang="pl-PL" sz="1600" dirty="0" smtClean="0">
                          <a:latin typeface="Calibri"/>
                          <a:ea typeface="Times New Roman"/>
                          <a:cs typeface="Times New Roman"/>
                        </a:rPr>
                        <a:t> to out-of-country </a:t>
                      </a:r>
                      <a:r>
                        <a:rPr lang="pl-PL" sz="1600" dirty="0" err="1" smtClean="0">
                          <a:latin typeface="Calibri"/>
                          <a:ea typeface="Times New Roman"/>
                          <a:cs typeface="Times New Roman"/>
                        </a:rPr>
                        <a:t>voters</a:t>
                      </a:r>
                      <a:r>
                        <a:rPr lang="pl-PL" sz="1600" dirty="0" smtClean="0">
                          <a:latin typeface="Calibri"/>
                          <a:ea typeface="Times New Roman"/>
                          <a:cs typeface="Times New Roman"/>
                        </a:rPr>
                        <a:t>,</a:t>
                      </a:r>
                      <a:r>
                        <a:rPr lang="pl-PL" sz="16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l-PL" sz="16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malapportionment</a:t>
                      </a:r>
                      <a:r>
                        <a:rPr lang="pl-PL" sz="16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pl-PL" sz="16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attempt</a:t>
                      </a:r>
                      <a:r>
                        <a:rPr lang="pl-PL" sz="16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l-PL" sz="16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at</a:t>
                      </a:r>
                      <a:r>
                        <a:rPr lang="pl-PL" sz="16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l-PL" sz="16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launching</a:t>
                      </a:r>
                      <a:r>
                        <a:rPr lang="pl-PL" sz="16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l-PL" sz="16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noncompetitive</a:t>
                      </a:r>
                      <a:r>
                        <a:rPr lang="pl-PL" sz="16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l-PL" sz="16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elections</a:t>
                      </a:r>
                      <a:r>
                        <a:rPr lang="pl-PL" sz="16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.</a:t>
                      </a:r>
                      <a:endParaRPr lang="pl-PL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 err="1" smtClean="0">
                          <a:latin typeface="Calibri"/>
                          <a:ea typeface="Times New Roman"/>
                          <a:cs typeface="Times New Roman"/>
                        </a:rPr>
                        <a:t>Malpractices</a:t>
                      </a:r>
                      <a:r>
                        <a:rPr lang="pl-PL" sz="160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l-PL" sz="1600" dirty="0" err="1" smtClean="0">
                          <a:latin typeface="Calibri"/>
                          <a:ea typeface="Times New Roman"/>
                          <a:cs typeface="Times New Roman"/>
                        </a:rPr>
                        <a:t>has</a:t>
                      </a:r>
                      <a:r>
                        <a:rPr lang="pl-PL" sz="160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l-PL" sz="1600" dirty="0" err="1" smtClean="0">
                          <a:latin typeface="Calibri"/>
                          <a:ea typeface="Times New Roman"/>
                          <a:cs typeface="Times New Roman"/>
                        </a:rPr>
                        <a:t>been</a:t>
                      </a:r>
                      <a:r>
                        <a:rPr lang="pl-PL" sz="160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l-PL" sz="1600" dirty="0" err="1" smtClean="0">
                          <a:latin typeface="Calibri"/>
                          <a:ea typeface="Times New Roman"/>
                          <a:cs typeface="Times New Roman"/>
                        </a:rPr>
                        <a:t>corrected</a:t>
                      </a:r>
                      <a:r>
                        <a:rPr lang="pl-PL" sz="160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l-PL" sz="1600" dirty="0" err="1" smtClean="0">
                          <a:latin typeface="Calibri"/>
                          <a:ea typeface="Times New Roman"/>
                          <a:cs typeface="Times New Roman"/>
                        </a:rPr>
                        <a:t>through</a:t>
                      </a:r>
                      <a:r>
                        <a:rPr lang="pl-PL" sz="1600" dirty="0" smtClean="0">
                          <a:latin typeface="Calibri"/>
                          <a:ea typeface="Times New Roman"/>
                          <a:cs typeface="Times New Roman"/>
                        </a:rPr>
                        <a:t> a </a:t>
                      </a:r>
                      <a:r>
                        <a:rPr lang="pl-PL" sz="1600" dirty="0" err="1" smtClean="0">
                          <a:latin typeface="Calibri"/>
                          <a:ea typeface="Times New Roman"/>
                          <a:cs typeface="Times New Roman"/>
                        </a:rPr>
                        <a:t>facilitation</a:t>
                      </a:r>
                      <a:r>
                        <a:rPr lang="pl-PL" sz="1600" dirty="0" smtClean="0">
                          <a:latin typeface="Calibri"/>
                          <a:ea typeface="Times New Roman"/>
                          <a:cs typeface="Times New Roman"/>
                        </a:rPr>
                        <a:t> of </a:t>
                      </a:r>
                      <a:r>
                        <a:rPr lang="pl-PL" sz="1600" dirty="0" err="1" smtClean="0">
                          <a:latin typeface="Calibri"/>
                          <a:ea typeface="Times New Roman"/>
                          <a:cs typeface="Times New Roman"/>
                        </a:rPr>
                        <a:t>international</a:t>
                      </a:r>
                      <a:r>
                        <a:rPr lang="pl-PL" sz="16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l-PL" sz="16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actors</a:t>
                      </a:r>
                      <a:r>
                        <a:rPr lang="pl-PL" sz="16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(</a:t>
                      </a:r>
                      <a:r>
                        <a:rPr lang="pl-PL" sz="16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esp</a:t>
                      </a:r>
                      <a:r>
                        <a:rPr lang="pl-PL" sz="16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. EU)</a:t>
                      </a:r>
                      <a:endParaRPr lang="pl-PL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21702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Serbia</a:t>
                      </a:r>
                      <a:endParaRPr lang="pl-PL" sz="1600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pl-PL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 err="1" smtClean="0">
                          <a:latin typeface="Calibri"/>
                          <a:ea typeface="Times New Roman"/>
                          <a:cs typeface="Times New Roman"/>
                        </a:rPr>
                        <a:t>Nonclear</a:t>
                      </a:r>
                      <a:r>
                        <a:rPr lang="pl-PL" sz="1600" dirty="0" smtClean="0">
                          <a:latin typeface="Calibri"/>
                          <a:ea typeface="Times New Roman"/>
                          <a:cs typeface="Times New Roman"/>
                        </a:rPr>
                        <a:t> and </a:t>
                      </a:r>
                      <a:r>
                        <a:rPr lang="pl-PL" sz="1600" dirty="0" err="1" smtClean="0">
                          <a:latin typeface="Calibri"/>
                          <a:ea typeface="Times New Roman"/>
                          <a:cs typeface="Times New Roman"/>
                        </a:rPr>
                        <a:t>overly</a:t>
                      </a:r>
                      <a:r>
                        <a:rPr lang="pl-PL" sz="160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l-PL" sz="1600" dirty="0" err="1" smtClean="0">
                          <a:latin typeface="Calibri"/>
                          <a:ea typeface="Times New Roman"/>
                          <a:cs typeface="Times New Roman"/>
                        </a:rPr>
                        <a:t>burdensome</a:t>
                      </a:r>
                      <a:r>
                        <a:rPr lang="pl-PL" sz="160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l-PL" sz="1600" dirty="0" err="1" smtClean="0">
                          <a:latin typeface="Calibri"/>
                          <a:ea typeface="Times New Roman"/>
                          <a:cs typeface="Times New Roman"/>
                        </a:rPr>
                        <a:t>procedures</a:t>
                      </a:r>
                      <a:r>
                        <a:rPr lang="pl-PL" sz="1600" dirty="0" smtClean="0">
                          <a:latin typeface="Calibri"/>
                          <a:ea typeface="Times New Roman"/>
                          <a:cs typeface="Times New Roman"/>
                        </a:rPr>
                        <a:t> for </a:t>
                      </a:r>
                      <a:r>
                        <a:rPr lang="pl-PL" sz="1600" dirty="0" err="1" smtClean="0">
                          <a:latin typeface="Calibri"/>
                          <a:ea typeface="Times New Roman"/>
                          <a:cs typeface="Times New Roman"/>
                        </a:rPr>
                        <a:t>candidate</a:t>
                      </a:r>
                      <a:r>
                        <a:rPr lang="pl-PL" sz="160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l-PL" sz="1600" dirty="0" err="1" smtClean="0">
                          <a:latin typeface="Calibri"/>
                          <a:ea typeface="Times New Roman"/>
                          <a:cs typeface="Times New Roman"/>
                        </a:rPr>
                        <a:t>registration</a:t>
                      </a:r>
                      <a:r>
                        <a:rPr lang="pl-PL" sz="1600" dirty="0" smtClean="0">
                          <a:latin typeface="Calibri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pl-PL" sz="1600" dirty="0" err="1" smtClean="0">
                          <a:latin typeface="Calibri"/>
                          <a:ea typeface="Times New Roman"/>
                          <a:cs typeface="Times New Roman"/>
                        </a:rPr>
                        <a:t>insufficient</a:t>
                      </a:r>
                      <a:r>
                        <a:rPr lang="pl-PL" sz="160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l-PL" sz="1600" dirty="0" err="1" smtClean="0">
                          <a:latin typeface="Calibri"/>
                          <a:ea typeface="Times New Roman"/>
                          <a:cs typeface="Times New Roman"/>
                        </a:rPr>
                        <a:t>rules</a:t>
                      </a:r>
                      <a:r>
                        <a:rPr lang="pl-PL" sz="1600" dirty="0" smtClean="0">
                          <a:latin typeface="Calibri"/>
                          <a:ea typeface="Times New Roman"/>
                          <a:cs typeface="Times New Roman"/>
                        </a:rPr>
                        <a:t> for </a:t>
                      </a:r>
                      <a:r>
                        <a:rPr lang="pl-PL" sz="16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financial</a:t>
                      </a:r>
                      <a:r>
                        <a:rPr lang="pl-PL" sz="16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auditing, </a:t>
                      </a:r>
                      <a:r>
                        <a:rPr lang="pl-PL" sz="16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inaccurate</a:t>
                      </a:r>
                      <a:r>
                        <a:rPr lang="pl-PL" sz="16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l-PL" sz="16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voters</a:t>
                      </a:r>
                      <a:r>
                        <a:rPr lang="pl-PL" sz="16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l-PL" sz="16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lists</a:t>
                      </a:r>
                      <a:r>
                        <a:rPr lang="pl-PL" sz="16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.</a:t>
                      </a:r>
                      <a:endParaRPr lang="pl-PL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pl-PL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21702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Belarus</a:t>
                      </a:r>
                      <a:endParaRPr lang="pl-PL" sz="1600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pl-PL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 err="1" smtClean="0">
                          <a:latin typeface="Calibri"/>
                          <a:ea typeface="Times New Roman"/>
                          <a:cs typeface="Times New Roman"/>
                        </a:rPr>
                        <a:t>Permissive</a:t>
                      </a:r>
                      <a:r>
                        <a:rPr lang="pl-PL" sz="1600" dirty="0" smtClean="0">
                          <a:latin typeface="Calibri"/>
                          <a:ea typeface="Times New Roman"/>
                          <a:cs typeface="Times New Roman"/>
                        </a:rPr>
                        <a:t> system of </a:t>
                      </a:r>
                      <a:r>
                        <a:rPr lang="pl-PL" sz="1600" dirty="0" err="1" smtClean="0">
                          <a:latin typeface="Calibri"/>
                          <a:ea typeface="Times New Roman"/>
                          <a:cs typeface="Times New Roman"/>
                        </a:rPr>
                        <a:t>voter’s</a:t>
                      </a:r>
                      <a:r>
                        <a:rPr lang="pl-PL" sz="160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l-PL" sz="1600" dirty="0" err="1" smtClean="0">
                          <a:latin typeface="Calibri"/>
                          <a:ea typeface="Times New Roman"/>
                          <a:cs typeface="Times New Roman"/>
                        </a:rPr>
                        <a:t>registration</a:t>
                      </a:r>
                      <a:r>
                        <a:rPr lang="pl-PL" sz="1600" dirty="0" smtClean="0">
                          <a:latin typeface="Calibri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pl-PL" sz="1600" dirty="0" err="1" smtClean="0">
                          <a:latin typeface="Calibri"/>
                          <a:ea typeface="Times New Roman"/>
                          <a:cs typeface="Times New Roman"/>
                        </a:rPr>
                        <a:t>limitations</a:t>
                      </a:r>
                      <a:r>
                        <a:rPr lang="pl-PL" sz="1600" dirty="0" smtClean="0">
                          <a:latin typeface="Calibri"/>
                          <a:ea typeface="Times New Roman"/>
                          <a:cs typeface="Times New Roman"/>
                        </a:rPr>
                        <a:t> to </a:t>
                      </a:r>
                      <a:r>
                        <a:rPr lang="pl-PL" sz="1600" dirty="0" err="1" smtClean="0">
                          <a:latin typeface="Calibri"/>
                          <a:ea typeface="Times New Roman"/>
                          <a:cs typeface="Times New Roman"/>
                        </a:rPr>
                        <a:t>candidate</a:t>
                      </a:r>
                      <a:r>
                        <a:rPr lang="pl-PL" sz="160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l-PL" sz="1600" dirty="0" err="1" smtClean="0">
                          <a:latin typeface="Calibri"/>
                          <a:ea typeface="Times New Roman"/>
                          <a:cs typeface="Times New Roman"/>
                        </a:rPr>
                        <a:t>registration</a:t>
                      </a:r>
                      <a:r>
                        <a:rPr lang="pl-PL" sz="1600" dirty="0" smtClean="0">
                          <a:latin typeface="Calibri"/>
                          <a:ea typeface="Times New Roman"/>
                          <a:cs typeface="Times New Roman"/>
                        </a:rPr>
                        <a:t> and </a:t>
                      </a:r>
                      <a:r>
                        <a:rPr lang="pl-PL" sz="1600" dirty="0" err="1" smtClean="0">
                          <a:latin typeface="Calibri"/>
                          <a:ea typeface="Times New Roman"/>
                          <a:cs typeface="Times New Roman"/>
                        </a:rPr>
                        <a:t>campaigning</a:t>
                      </a:r>
                      <a:r>
                        <a:rPr lang="pl-PL" sz="1600" dirty="0" smtClean="0">
                          <a:latin typeface="Calibri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pl-PL" sz="1600" dirty="0" err="1" smtClean="0">
                          <a:latin typeface="Calibri"/>
                          <a:ea typeface="Times New Roman"/>
                          <a:cs typeface="Times New Roman"/>
                        </a:rPr>
                        <a:t>unequal</a:t>
                      </a:r>
                      <a:r>
                        <a:rPr lang="pl-PL" sz="160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l-PL" sz="1600" dirty="0" err="1" smtClean="0">
                          <a:latin typeface="Calibri"/>
                          <a:ea typeface="Times New Roman"/>
                          <a:cs typeface="Times New Roman"/>
                        </a:rPr>
                        <a:t>access</a:t>
                      </a:r>
                      <a:r>
                        <a:rPr lang="pl-PL" sz="1600" dirty="0" smtClean="0">
                          <a:latin typeface="Calibri"/>
                          <a:ea typeface="Times New Roman"/>
                          <a:cs typeface="Times New Roman"/>
                        </a:rPr>
                        <a:t> to </a:t>
                      </a:r>
                      <a:r>
                        <a:rPr lang="pl-PL" sz="1600" dirty="0" err="1" smtClean="0">
                          <a:latin typeface="Calibri"/>
                          <a:ea typeface="Times New Roman"/>
                          <a:cs typeface="Times New Roman"/>
                        </a:rPr>
                        <a:t>resources</a:t>
                      </a:r>
                      <a:r>
                        <a:rPr lang="pl-PL" sz="1600" dirty="0" smtClean="0">
                          <a:latin typeface="Calibri"/>
                          <a:ea typeface="Times New Roman"/>
                          <a:cs typeface="Times New Roman"/>
                        </a:rPr>
                        <a:t>.</a:t>
                      </a:r>
                      <a:endParaRPr lang="pl-PL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pl-PL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err="1" smtClean="0"/>
              <a:t>Other</a:t>
            </a:r>
            <a:r>
              <a:rPr lang="pl-PL" b="1" dirty="0" smtClean="0"/>
              <a:t> </a:t>
            </a:r>
            <a:r>
              <a:rPr lang="pl-PL" b="1" dirty="0" err="1" smtClean="0"/>
              <a:t>cases</a:t>
            </a:r>
            <a:r>
              <a:rPr lang="pl-PL" b="1" dirty="0" smtClean="0"/>
              <a:t> – Media </a:t>
            </a:r>
            <a:r>
              <a:rPr lang="pl-PL" b="1" dirty="0" err="1" smtClean="0"/>
              <a:t>bias</a:t>
            </a:r>
            <a:r>
              <a:rPr lang="pl-PL" b="1" dirty="0" smtClean="0"/>
              <a:t> (EIP 2017)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7255126"/>
              </p:ext>
            </p:extLst>
          </p:nvPr>
        </p:nvGraphicFramePr>
        <p:xfrm>
          <a:off x="457200" y="1772817"/>
          <a:ext cx="8363273" cy="47694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32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797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024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21702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latin typeface="Times New Roman"/>
                          <a:ea typeface="Times New Roman"/>
                          <a:cs typeface="Times New Roman"/>
                        </a:rPr>
                        <a:t>country</a:t>
                      </a:r>
                      <a:endParaRPr lang="pl-PL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 err="1" smtClean="0">
                          <a:latin typeface="Calibri"/>
                          <a:ea typeface="Times New Roman"/>
                          <a:cs typeface="Times New Roman"/>
                        </a:rPr>
                        <a:t>Malpractices</a:t>
                      </a:r>
                      <a:endParaRPr lang="pl-PL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 err="1" smtClean="0">
                          <a:latin typeface="Calibri"/>
                          <a:ea typeface="Times New Roman"/>
                          <a:cs typeface="Times New Roman"/>
                        </a:rPr>
                        <a:t>Comments</a:t>
                      </a:r>
                      <a:endParaRPr lang="pl-PL" sz="1600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pl-PL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21702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Hungary</a:t>
                      </a:r>
                      <a:endParaRPr lang="pl-PL" sz="1600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pl-PL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 err="1" smtClean="0">
                          <a:latin typeface="Calibri"/>
                          <a:ea typeface="Times New Roman"/>
                          <a:cs typeface="Times New Roman"/>
                        </a:rPr>
                        <a:t>Biased</a:t>
                      </a:r>
                      <a:r>
                        <a:rPr lang="pl-PL" sz="16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media </a:t>
                      </a:r>
                      <a:r>
                        <a:rPr lang="pl-PL" sz="16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coverage</a:t>
                      </a:r>
                      <a:r>
                        <a:rPr lang="pl-PL" sz="16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pl-PL" sz="16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ownership</a:t>
                      </a:r>
                      <a:r>
                        <a:rPr lang="pl-PL" sz="16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of </a:t>
                      </a:r>
                      <a:r>
                        <a:rPr lang="pl-PL" sz="16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private</a:t>
                      </a:r>
                      <a:r>
                        <a:rPr lang="pl-PL" sz="16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media by </a:t>
                      </a:r>
                      <a:r>
                        <a:rPr lang="pl-PL" sz="16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people</a:t>
                      </a:r>
                      <a:r>
                        <a:rPr lang="pl-PL" sz="16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l-PL" sz="16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connected</a:t>
                      </a:r>
                      <a:r>
                        <a:rPr lang="pl-PL" sz="16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to FIDESZ, </a:t>
                      </a:r>
                      <a:r>
                        <a:rPr lang="pl-PL" sz="16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lack</a:t>
                      </a:r>
                      <a:r>
                        <a:rPr lang="pl-PL" sz="16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of </a:t>
                      </a:r>
                      <a:r>
                        <a:rPr lang="pl-PL" sz="16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political</a:t>
                      </a:r>
                      <a:r>
                        <a:rPr lang="pl-PL" sz="16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l-PL" sz="16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balance</a:t>
                      </a:r>
                      <a:r>
                        <a:rPr lang="pl-PL" sz="16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in Media </a:t>
                      </a:r>
                      <a:r>
                        <a:rPr lang="pl-PL" sz="16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Council</a:t>
                      </a:r>
                      <a:endParaRPr lang="pl-PL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pl-PL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1702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Macedonia</a:t>
                      </a:r>
                      <a:endParaRPr lang="pl-PL" sz="16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 err="1" smtClean="0">
                          <a:latin typeface="Calibri"/>
                          <a:ea typeface="Times New Roman"/>
                          <a:cs typeface="Times New Roman"/>
                        </a:rPr>
                        <a:t>Biased</a:t>
                      </a:r>
                      <a:r>
                        <a:rPr lang="pl-PL" sz="1600" dirty="0" smtClean="0">
                          <a:latin typeface="Calibri"/>
                          <a:ea typeface="Times New Roman"/>
                          <a:cs typeface="Times New Roman"/>
                        </a:rPr>
                        <a:t> (public and </a:t>
                      </a:r>
                      <a:r>
                        <a:rPr lang="pl-PL" sz="1600" dirty="0" err="1" smtClean="0">
                          <a:latin typeface="Calibri"/>
                          <a:ea typeface="Times New Roman"/>
                          <a:cs typeface="Times New Roman"/>
                        </a:rPr>
                        <a:t>private</a:t>
                      </a:r>
                      <a:r>
                        <a:rPr lang="pl-PL" sz="1600" dirty="0" smtClean="0">
                          <a:latin typeface="Calibri"/>
                          <a:ea typeface="Times New Roman"/>
                          <a:cs typeface="Times New Roman"/>
                        </a:rPr>
                        <a:t>) media </a:t>
                      </a:r>
                      <a:r>
                        <a:rPr lang="pl-PL" sz="1600" dirty="0" err="1" smtClean="0">
                          <a:latin typeface="Calibri"/>
                          <a:ea typeface="Times New Roman"/>
                          <a:cs typeface="Times New Roman"/>
                        </a:rPr>
                        <a:t>coverage</a:t>
                      </a:r>
                      <a:r>
                        <a:rPr lang="pl-PL" sz="16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l-PL" sz="16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due</a:t>
                      </a:r>
                      <a:r>
                        <a:rPr lang="pl-PL" sz="16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to </a:t>
                      </a:r>
                      <a:r>
                        <a:rPr lang="pl-PL" sz="16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state</a:t>
                      </a:r>
                      <a:r>
                        <a:rPr lang="pl-PL" sz="16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l-PL" sz="16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dominance</a:t>
                      </a:r>
                      <a:r>
                        <a:rPr lang="pl-PL" sz="16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in </a:t>
                      </a:r>
                      <a:r>
                        <a:rPr lang="pl-PL" sz="16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advertising</a:t>
                      </a:r>
                      <a:r>
                        <a:rPr lang="pl-PL" sz="16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market (</a:t>
                      </a:r>
                      <a:r>
                        <a:rPr lang="pl-PL" sz="16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self-censorship</a:t>
                      </a:r>
                      <a:r>
                        <a:rPr lang="pl-PL" sz="16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), </a:t>
                      </a:r>
                      <a:r>
                        <a:rPr lang="pl-PL" sz="16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failure</a:t>
                      </a:r>
                      <a:r>
                        <a:rPr lang="pl-PL" sz="16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of media to </a:t>
                      </a:r>
                      <a:r>
                        <a:rPr lang="pl-PL" sz="16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distinguish</a:t>
                      </a:r>
                      <a:r>
                        <a:rPr lang="pl-PL" sz="16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l-PL" sz="16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coverage</a:t>
                      </a:r>
                      <a:r>
                        <a:rPr lang="pl-PL" sz="16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of </a:t>
                      </a:r>
                      <a:r>
                        <a:rPr lang="pl-PL" sz="16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candidates</a:t>
                      </a:r>
                      <a:r>
                        <a:rPr lang="pl-PL" sz="16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and public </a:t>
                      </a:r>
                      <a:r>
                        <a:rPr lang="pl-PL" sz="16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officials</a:t>
                      </a:r>
                      <a:endParaRPr lang="pl-PL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pl-PL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21702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Serbia</a:t>
                      </a:r>
                      <a:endParaRPr lang="pl-PL" sz="1600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pl-PL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 err="1" smtClean="0">
                          <a:latin typeface="Calibri"/>
                          <a:ea typeface="Times New Roman"/>
                          <a:cs typeface="Times New Roman"/>
                        </a:rPr>
                        <a:t>Low</a:t>
                      </a:r>
                      <a:r>
                        <a:rPr lang="pl-PL" sz="16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media </a:t>
                      </a:r>
                      <a:r>
                        <a:rPr lang="pl-PL" sz="16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coverage</a:t>
                      </a:r>
                      <a:r>
                        <a:rPr lang="pl-PL" sz="16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of </a:t>
                      </a:r>
                      <a:r>
                        <a:rPr lang="pl-PL" sz="16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campaigning</a:t>
                      </a:r>
                      <a:r>
                        <a:rPr lang="pl-PL" sz="16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– </a:t>
                      </a:r>
                      <a:r>
                        <a:rPr lang="pl-PL" sz="16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expensive</a:t>
                      </a:r>
                      <a:r>
                        <a:rPr lang="pl-PL" sz="16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l-PL" sz="16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advertising</a:t>
                      </a:r>
                      <a:r>
                        <a:rPr lang="pl-PL" sz="16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pl-PL" sz="16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state</a:t>
                      </a:r>
                      <a:r>
                        <a:rPr lang="pl-PL" sz="16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l-PL" sz="16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activities</a:t>
                      </a:r>
                      <a:r>
                        <a:rPr lang="pl-PL" sz="16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of </a:t>
                      </a:r>
                      <a:r>
                        <a:rPr lang="pl-PL" sz="16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officials</a:t>
                      </a:r>
                      <a:r>
                        <a:rPr lang="pl-PL" sz="16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l-PL" sz="16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dominate</a:t>
                      </a:r>
                      <a:r>
                        <a:rPr lang="pl-PL" sz="16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l-PL" sz="16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coverage</a:t>
                      </a:r>
                      <a:r>
                        <a:rPr lang="pl-PL" sz="16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pl-PL" sz="16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incumbent</a:t>
                      </a:r>
                      <a:r>
                        <a:rPr lang="pl-PL" sz="16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l-PL" sz="16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favoured</a:t>
                      </a:r>
                      <a:r>
                        <a:rPr lang="pl-PL" sz="16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by </a:t>
                      </a:r>
                      <a:r>
                        <a:rPr lang="pl-PL" sz="16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all</a:t>
                      </a:r>
                      <a:r>
                        <a:rPr lang="pl-PL" sz="16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l-PL" sz="16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private</a:t>
                      </a:r>
                      <a:r>
                        <a:rPr lang="pl-PL" sz="16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and public tv </a:t>
                      </a:r>
                      <a:r>
                        <a:rPr lang="pl-PL" sz="16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outlets</a:t>
                      </a:r>
                      <a:r>
                        <a:rPr lang="pl-PL" sz="16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and most </a:t>
                      </a:r>
                      <a:r>
                        <a:rPr lang="pl-PL" sz="16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papers</a:t>
                      </a:r>
                      <a:endParaRPr lang="pl-PL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pl-PL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21702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Belarus</a:t>
                      </a:r>
                      <a:endParaRPr lang="pl-PL" sz="1600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pl-PL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 smtClean="0">
                          <a:latin typeface="Calibri"/>
                          <a:ea typeface="Times New Roman"/>
                          <a:cs typeface="Times New Roman"/>
                        </a:rPr>
                        <a:t>Lack of </a:t>
                      </a:r>
                      <a:r>
                        <a:rPr lang="pl-PL" sz="16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media </a:t>
                      </a:r>
                      <a:r>
                        <a:rPr lang="pl-PL" sz="16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coverage</a:t>
                      </a:r>
                      <a:r>
                        <a:rPr lang="pl-PL" sz="16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l-PL" sz="16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did</a:t>
                      </a:r>
                      <a:r>
                        <a:rPr lang="pl-PL" sz="16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not </a:t>
                      </a:r>
                      <a:r>
                        <a:rPr lang="pl-PL" sz="16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allow</a:t>
                      </a:r>
                      <a:r>
                        <a:rPr lang="pl-PL" sz="16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l-PL" sz="16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voters</a:t>
                      </a:r>
                      <a:r>
                        <a:rPr lang="pl-PL" sz="16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to </a:t>
                      </a:r>
                      <a:r>
                        <a:rPr lang="pl-PL" sz="16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make</a:t>
                      </a:r>
                      <a:r>
                        <a:rPr lang="pl-PL" sz="16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l-PL" sz="16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an</a:t>
                      </a:r>
                      <a:r>
                        <a:rPr lang="pl-PL" sz="16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l-PL" sz="16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informed</a:t>
                      </a:r>
                      <a:r>
                        <a:rPr lang="pl-PL" sz="16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choice, </a:t>
                      </a:r>
                      <a:r>
                        <a:rPr lang="pl-PL" sz="16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state</a:t>
                      </a:r>
                      <a:r>
                        <a:rPr lang="pl-PL" sz="16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media </a:t>
                      </a:r>
                      <a:r>
                        <a:rPr lang="pl-PL" sz="16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were</a:t>
                      </a:r>
                      <a:r>
                        <a:rPr lang="pl-PL" sz="16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l-PL" sz="16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biased</a:t>
                      </a:r>
                      <a:r>
                        <a:rPr lang="pl-PL" sz="16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and </a:t>
                      </a:r>
                      <a:r>
                        <a:rPr lang="pl-PL" sz="16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favoured</a:t>
                      </a:r>
                      <a:r>
                        <a:rPr lang="pl-PL" sz="16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l-PL" sz="16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incumbent</a:t>
                      </a:r>
                      <a:r>
                        <a:rPr lang="pl-PL" sz="16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pl-PL" sz="16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obstruction</a:t>
                      </a:r>
                      <a:r>
                        <a:rPr lang="pl-PL" sz="16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of </a:t>
                      </a:r>
                      <a:r>
                        <a:rPr lang="pl-PL" sz="16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work</a:t>
                      </a:r>
                      <a:r>
                        <a:rPr lang="pl-PL" sz="16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of </a:t>
                      </a:r>
                      <a:r>
                        <a:rPr lang="pl-PL" sz="16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journalists</a:t>
                      </a:r>
                      <a:endParaRPr lang="pl-PL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 err="1" smtClean="0">
                          <a:latin typeface="Calibri"/>
                          <a:ea typeface="Times New Roman"/>
                          <a:cs typeface="Times New Roman"/>
                        </a:rPr>
                        <a:t>Despite</a:t>
                      </a:r>
                      <a:r>
                        <a:rPr lang="pl-PL" sz="160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l-PL" sz="1600" dirty="0" err="1" smtClean="0">
                          <a:latin typeface="Calibri"/>
                          <a:ea typeface="Times New Roman"/>
                          <a:cs typeface="Times New Roman"/>
                        </a:rPr>
                        <a:t>some</a:t>
                      </a:r>
                      <a:r>
                        <a:rPr lang="pl-PL" sz="1600" dirty="0" smtClean="0">
                          <a:latin typeface="Calibri"/>
                          <a:ea typeface="Times New Roman"/>
                          <a:cs typeface="Times New Roman"/>
                        </a:rPr>
                        <a:t> fair </a:t>
                      </a:r>
                      <a:r>
                        <a:rPr lang="pl-PL" sz="1600" dirty="0" err="1" smtClean="0">
                          <a:latin typeface="Calibri"/>
                          <a:ea typeface="Times New Roman"/>
                          <a:cs typeface="Times New Roman"/>
                        </a:rPr>
                        <a:t>coverage</a:t>
                      </a:r>
                      <a:r>
                        <a:rPr lang="pl-PL" sz="1600" dirty="0" smtClean="0">
                          <a:latin typeface="Calibri"/>
                          <a:ea typeface="Times New Roman"/>
                          <a:cs typeface="Times New Roman"/>
                        </a:rPr>
                        <a:t> in </a:t>
                      </a:r>
                      <a:r>
                        <a:rPr lang="pl-PL" sz="1600" dirty="0" err="1" smtClean="0">
                          <a:latin typeface="Calibri"/>
                          <a:ea typeface="Times New Roman"/>
                          <a:cs typeface="Times New Roman"/>
                        </a:rPr>
                        <a:t>private</a:t>
                      </a:r>
                      <a:r>
                        <a:rPr lang="pl-PL" sz="1600" dirty="0" smtClean="0">
                          <a:latin typeface="Calibri"/>
                          <a:ea typeface="Times New Roman"/>
                          <a:cs typeface="Times New Roman"/>
                        </a:rPr>
                        <a:t> media, </a:t>
                      </a:r>
                      <a:r>
                        <a:rPr lang="pl-PL" sz="1600" dirty="0" err="1" smtClean="0">
                          <a:latin typeface="Calibri"/>
                          <a:ea typeface="Times New Roman"/>
                          <a:cs typeface="Times New Roman"/>
                        </a:rPr>
                        <a:t>their</a:t>
                      </a:r>
                      <a:r>
                        <a:rPr lang="pl-PL" sz="1600" dirty="0" smtClean="0">
                          <a:latin typeface="Calibri"/>
                          <a:ea typeface="Times New Roman"/>
                          <a:cs typeface="Times New Roman"/>
                        </a:rPr>
                        <a:t> influence </a:t>
                      </a:r>
                      <a:r>
                        <a:rPr lang="pl-PL" sz="1600" dirty="0" err="1" smtClean="0">
                          <a:latin typeface="Calibri"/>
                          <a:ea typeface="Times New Roman"/>
                          <a:cs typeface="Times New Roman"/>
                        </a:rPr>
                        <a:t>is</a:t>
                      </a:r>
                      <a:r>
                        <a:rPr lang="pl-PL" sz="160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l-PL" sz="1600" dirty="0" err="1" smtClean="0">
                          <a:latin typeface="Calibri"/>
                          <a:ea typeface="Times New Roman"/>
                          <a:cs typeface="Times New Roman"/>
                        </a:rPr>
                        <a:t>very</a:t>
                      </a:r>
                      <a:r>
                        <a:rPr lang="pl-PL" sz="16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l-PL" sz="16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limited</a:t>
                      </a:r>
                      <a:r>
                        <a:rPr lang="pl-PL" sz="16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.</a:t>
                      </a:r>
                      <a:endParaRPr lang="pl-PL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649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1520" y="267494"/>
            <a:ext cx="8568952" cy="1399032"/>
          </a:xfrm>
        </p:spPr>
        <p:txBody>
          <a:bodyPr>
            <a:normAutofit fontScale="90000"/>
          </a:bodyPr>
          <a:lstStyle/>
          <a:p>
            <a:r>
              <a:rPr lang="pl-PL" b="1" dirty="0" err="1" smtClean="0"/>
              <a:t>Other</a:t>
            </a:r>
            <a:r>
              <a:rPr lang="pl-PL" b="1" dirty="0" smtClean="0"/>
              <a:t> </a:t>
            </a:r>
            <a:r>
              <a:rPr lang="pl-PL" b="1" dirty="0" err="1" smtClean="0"/>
              <a:t>cases</a:t>
            </a:r>
            <a:r>
              <a:rPr lang="pl-PL" b="1" dirty="0" smtClean="0"/>
              <a:t> – </a:t>
            </a:r>
            <a:r>
              <a:rPr lang="pl-PL" b="1" dirty="0" err="1" smtClean="0"/>
              <a:t>Campaign</a:t>
            </a:r>
            <a:r>
              <a:rPr lang="pl-PL" b="1" dirty="0" smtClean="0"/>
              <a:t> </a:t>
            </a:r>
            <a:r>
              <a:rPr lang="pl-PL" b="1" dirty="0" err="1" smtClean="0"/>
              <a:t>finances</a:t>
            </a:r>
            <a:r>
              <a:rPr lang="pl-PL" b="1" dirty="0" smtClean="0"/>
              <a:t>/</a:t>
            </a:r>
            <a:r>
              <a:rPr lang="pl-PL" b="1" dirty="0" err="1" smtClean="0"/>
              <a:t>state</a:t>
            </a:r>
            <a:r>
              <a:rPr lang="pl-PL" b="1" dirty="0" smtClean="0"/>
              <a:t> </a:t>
            </a:r>
            <a:r>
              <a:rPr lang="pl-PL" b="1" dirty="0" err="1" smtClean="0"/>
              <a:t>resources</a:t>
            </a:r>
            <a:r>
              <a:rPr lang="pl-PL" b="1" dirty="0" smtClean="0"/>
              <a:t> </a:t>
            </a:r>
            <a:br>
              <a:rPr lang="pl-PL" b="1" dirty="0" smtClean="0"/>
            </a:br>
            <a:r>
              <a:rPr lang="pl-PL" b="1" dirty="0" smtClean="0"/>
              <a:t>(EIP 2017)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8465045"/>
              </p:ext>
            </p:extLst>
          </p:nvPr>
        </p:nvGraphicFramePr>
        <p:xfrm>
          <a:off x="457200" y="1772817"/>
          <a:ext cx="8579296" cy="47158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26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444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21702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latin typeface="Times New Roman"/>
                          <a:ea typeface="Times New Roman"/>
                          <a:cs typeface="Times New Roman"/>
                        </a:rPr>
                        <a:t>country</a:t>
                      </a:r>
                      <a:endParaRPr lang="pl-PL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 err="1" smtClean="0">
                          <a:latin typeface="Calibri"/>
                          <a:ea typeface="Times New Roman"/>
                          <a:cs typeface="Times New Roman"/>
                        </a:rPr>
                        <a:t>Malpractices</a:t>
                      </a:r>
                      <a:endParaRPr lang="pl-PL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 err="1" smtClean="0">
                          <a:latin typeface="Calibri"/>
                          <a:ea typeface="Times New Roman"/>
                          <a:cs typeface="Times New Roman"/>
                        </a:rPr>
                        <a:t>Comments</a:t>
                      </a:r>
                      <a:endParaRPr lang="pl-PL" sz="1600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pl-PL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21702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Hungary</a:t>
                      </a:r>
                      <a:endParaRPr lang="pl-PL" sz="1600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pl-PL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 err="1" smtClean="0">
                          <a:latin typeface="Calibri"/>
                          <a:ea typeface="Times New Roman"/>
                          <a:cs typeface="Times New Roman"/>
                        </a:rPr>
                        <a:t>State-financed</a:t>
                      </a:r>
                      <a:r>
                        <a:rPr lang="pl-PL" sz="16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l-PL" sz="16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campaign</a:t>
                      </a:r>
                      <a:r>
                        <a:rPr lang="pl-PL" sz="16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was </a:t>
                      </a:r>
                      <a:r>
                        <a:rPr lang="pl-PL" sz="16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cheaply</a:t>
                      </a:r>
                      <a:r>
                        <a:rPr lang="pl-PL" sz="16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sold to FIDESZ </a:t>
                      </a:r>
                      <a:r>
                        <a:rPr lang="pl-PL" sz="16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during</a:t>
                      </a:r>
                      <a:r>
                        <a:rPr lang="pl-PL" sz="16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l-PL" sz="16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elections</a:t>
                      </a:r>
                      <a:r>
                        <a:rPr lang="pl-PL" sz="16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pl-PL" sz="16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campaign</a:t>
                      </a:r>
                      <a:r>
                        <a:rPr lang="pl-PL" sz="16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l-PL" sz="16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activities</a:t>
                      </a:r>
                      <a:r>
                        <a:rPr lang="pl-PL" sz="16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l-PL" sz="16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blurring</a:t>
                      </a:r>
                      <a:r>
                        <a:rPr lang="pl-PL" sz="16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l-PL" sz="16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division</a:t>
                      </a:r>
                      <a:r>
                        <a:rPr lang="pl-PL" sz="16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of </a:t>
                      </a:r>
                      <a:r>
                        <a:rPr lang="pl-PL" sz="16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state</a:t>
                      </a:r>
                      <a:r>
                        <a:rPr lang="pl-PL" sz="16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and party, </a:t>
                      </a:r>
                      <a:r>
                        <a:rPr lang="pl-PL" sz="16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some</a:t>
                      </a:r>
                      <a:r>
                        <a:rPr lang="pl-PL" sz="16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l-PL" sz="16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NGOs</a:t>
                      </a:r>
                      <a:r>
                        <a:rPr lang="pl-PL" sz="16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l-PL" sz="16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actively</a:t>
                      </a:r>
                      <a:r>
                        <a:rPr lang="pl-PL" sz="16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l-PL" sz="16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campaigning</a:t>
                      </a:r>
                      <a:r>
                        <a:rPr lang="pl-PL" sz="16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for </a:t>
                      </a:r>
                      <a:r>
                        <a:rPr lang="pl-PL" sz="16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incumbent</a:t>
                      </a:r>
                      <a:r>
                        <a:rPr lang="pl-PL" sz="16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(</a:t>
                      </a:r>
                      <a:r>
                        <a:rPr lang="pl-PL" sz="16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without</a:t>
                      </a:r>
                      <a:r>
                        <a:rPr lang="pl-PL" sz="16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and </a:t>
                      </a:r>
                      <a:r>
                        <a:rPr lang="pl-PL" sz="16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oversight</a:t>
                      </a:r>
                      <a:r>
                        <a:rPr lang="pl-PL" sz="16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)</a:t>
                      </a:r>
                      <a:endParaRPr lang="pl-PL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 err="1" smtClean="0">
                          <a:latin typeface="Calibri"/>
                          <a:ea typeface="Times New Roman"/>
                          <a:cs typeface="Times New Roman"/>
                        </a:rPr>
                        <a:t>Additionally</a:t>
                      </a:r>
                      <a:r>
                        <a:rPr lang="pl-PL" sz="1600" dirty="0" smtClean="0">
                          <a:latin typeface="Calibri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pl-PL" sz="1600" dirty="0" err="1" smtClean="0">
                          <a:latin typeface="Calibri"/>
                          <a:ea typeface="Times New Roman"/>
                          <a:cs typeface="Times New Roman"/>
                        </a:rPr>
                        <a:t>broad</a:t>
                      </a:r>
                      <a:r>
                        <a:rPr lang="pl-PL" sz="160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l-PL" sz="1600" dirty="0" err="1" smtClean="0">
                          <a:latin typeface="Calibri"/>
                          <a:ea typeface="Times New Roman"/>
                          <a:cs typeface="Times New Roman"/>
                        </a:rPr>
                        <a:t>clientelists</a:t>
                      </a:r>
                      <a:r>
                        <a:rPr lang="pl-PL" sz="1600" dirty="0" smtClean="0">
                          <a:latin typeface="Calibri"/>
                          <a:ea typeface="Times New Roman"/>
                          <a:cs typeface="Times New Roman"/>
                        </a:rPr>
                        <a:t> networks </a:t>
                      </a:r>
                      <a:r>
                        <a:rPr lang="pl-PL" sz="1600" dirty="0" err="1" smtClean="0">
                          <a:latin typeface="Calibri"/>
                          <a:ea typeface="Times New Roman"/>
                          <a:cs typeface="Times New Roman"/>
                        </a:rPr>
                        <a:t>were</a:t>
                      </a:r>
                      <a:r>
                        <a:rPr lang="pl-PL" sz="160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l-PL" sz="1600" dirty="0" err="1" smtClean="0">
                          <a:latin typeface="Calibri"/>
                          <a:ea typeface="Times New Roman"/>
                          <a:cs typeface="Times New Roman"/>
                        </a:rPr>
                        <a:t>used</a:t>
                      </a:r>
                      <a:r>
                        <a:rPr lang="pl-PL" sz="1600" dirty="0" smtClean="0">
                          <a:latin typeface="Calibri"/>
                          <a:ea typeface="Times New Roman"/>
                          <a:cs typeface="Times New Roman"/>
                        </a:rPr>
                        <a:t> to </a:t>
                      </a:r>
                      <a:r>
                        <a:rPr lang="pl-PL" sz="1600" dirty="0" err="1" smtClean="0">
                          <a:latin typeface="Calibri"/>
                          <a:ea typeface="Times New Roman"/>
                          <a:cs typeface="Times New Roman"/>
                        </a:rPr>
                        <a:t>finance</a:t>
                      </a:r>
                      <a:r>
                        <a:rPr lang="pl-PL" sz="1600" dirty="0" smtClean="0">
                          <a:latin typeface="Calibri"/>
                          <a:ea typeface="Times New Roman"/>
                          <a:cs typeface="Times New Roman"/>
                        </a:rPr>
                        <a:t> FIDESZ</a:t>
                      </a:r>
                      <a:endParaRPr lang="pl-PL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1702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Macedonia</a:t>
                      </a:r>
                      <a:endParaRPr lang="pl-PL" sz="16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 err="1" smtClean="0">
                          <a:latin typeface="Calibri"/>
                          <a:ea typeface="Times New Roman"/>
                          <a:cs typeface="Times New Roman"/>
                        </a:rPr>
                        <a:t>Broad</a:t>
                      </a:r>
                      <a:r>
                        <a:rPr lang="pl-PL" sz="16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l-PL" sz="16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involvement</a:t>
                      </a:r>
                      <a:r>
                        <a:rPr lang="pl-PL" sz="16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of </a:t>
                      </a:r>
                      <a:r>
                        <a:rPr lang="pl-PL" sz="16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civil</a:t>
                      </a:r>
                      <a:r>
                        <a:rPr lang="pl-PL" sz="16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l-PL" sz="16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servants</a:t>
                      </a:r>
                      <a:r>
                        <a:rPr lang="pl-PL" sz="16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in the proces (</a:t>
                      </a:r>
                      <a:r>
                        <a:rPr lang="pl-PL" sz="16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corruption</a:t>
                      </a:r>
                      <a:r>
                        <a:rPr lang="pl-PL" sz="16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and </a:t>
                      </a:r>
                      <a:r>
                        <a:rPr lang="pl-PL" sz="16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intimidation</a:t>
                      </a:r>
                      <a:r>
                        <a:rPr lang="pl-PL" sz="16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), </a:t>
                      </a:r>
                      <a:r>
                        <a:rPr lang="pl-PL" sz="16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significant</a:t>
                      </a:r>
                      <a:r>
                        <a:rPr lang="pl-PL" sz="16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l-PL" sz="16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advantage</a:t>
                      </a:r>
                      <a:r>
                        <a:rPr lang="pl-PL" sz="16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of </a:t>
                      </a:r>
                      <a:r>
                        <a:rPr lang="pl-PL" sz="16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incumbent</a:t>
                      </a:r>
                      <a:r>
                        <a:rPr lang="pl-PL" sz="16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l-PL" sz="16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over</a:t>
                      </a:r>
                      <a:r>
                        <a:rPr lang="pl-PL" sz="16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l-PL" sz="16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other</a:t>
                      </a:r>
                      <a:r>
                        <a:rPr lang="pl-PL" sz="16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l-PL" sz="16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candidates</a:t>
                      </a:r>
                      <a:endParaRPr lang="pl-PL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pl-PL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21702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Serbia</a:t>
                      </a:r>
                      <a:endParaRPr lang="pl-PL" sz="1600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pl-PL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 err="1" smtClean="0">
                          <a:latin typeface="Calibri"/>
                          <a:ea typeface="Times New Roman"/>
                          <a:cs typeface="Times New Roman"/>
                        </a:rPr>
                        <a:t>Significant</a:t>
                      </a:r>
                      <a:r>
                        <a:rPr lang="pl-PL" sz="160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l-PL" sz="1600" dirty="0" err="1" smtClean="0">
                          <a:latin typeface="Calibri"/>
                          <a:ea typeface="Times New Roman"/>
                          <a:cs typeface="Times New Roman"/>
                        </a:rPr>
                        <a:t>advantage</a:t>
                      </a:r>
                      <a:r>
                        <a:rPr lang="pl-PL" sz="1600" dirty="0" smtClean="0">
                          <a:latin typeface="Calibri"/>
                          <a:ea typeface="Times New Roman"/>
                          <a:cs typeface="Times New Roman"/>
                        </a:rPr>
                        <a:t> of </a:t>
                      </a:r>
                      <a:r>
                        <a:rPr lang="pl-PL" sz="1600" dirty="0" err="1" smtClean="0">
                          <a:latin typeface="Calibri"/>
                          <a:ea typeface="Times New Roman"/>
                          <a:cs typeface="Times New Roman"/>
                        </a:rPr>
                        <a:t>incumbent</a:t>
                      </a:r>
                      <a:r>
                        <a:rPr lang="pl-PL" sz="160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l-PL" sz="1600" dirty="0" err="1" smtClean="0">
                          <a:latin typeface="Calibri"/>
                          <a:ea typeface="Times New Roman"/>
                          <a:cs typeface="Times New Roman"/>
                        </a:rPr>
                        <a:t>over</a:t>
                      </a:r>
                      <a:r>
                        <a:rPr lang="pl-PL" sz="160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l-PL" sz="1600" dirty="0" err="1" smtClean="0">
                          <a:latin typeface="Calibri"/>
                          <a:ea typeface="Times New Roman"/>
                          <a:cs typeface="Times New Roman"/>
                        </a:rPr>
                        <a:t>other</a:t>
                      </a:r>
                      <a:r>
                        <a:rPr lang="pl-PL" sz="160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l-PL" sz="1600" dirty="0" err="1" smtClean="0">
                          <a:latin typeface="Calibri"/>
                          <a:ea typeface="Times New Roman"/>
                          <a:cs typeface="Times New Roman"/>
                        </a:rPr>
                        <a:t>candidates</a:t>
                      </a:r>
                      <a:r>
                        <a:rPr lang="pl-PL" sz="1600" dirty="0" smtClean="0">
                          <a:latin typeface="Calibri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pl-PL" sz="1600" dirty="0" err="1" smtClean="0">
                          <a:latin typeface="Calibri"/>
                          <a:ea typeface="Times New Roman"/>
                          <a:cs typeface="Times New Roman"/>
                        </a:rPr>
                        <a:t>insufficient</a:t>
                      </a:r>
                      <a:r>
                        <a:rPr lang="pl-PL" sz="16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l-PL" sz="16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control</a:t>
                      </a:r>
                      <a:r>
                        <a:rPr lang="pl-PL" sz="16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l-PL" sz="16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over</a:t>
                      </a:r>
                      <a:r>
                        <a:rPr lang="pl-PL" sz="16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l-PL" sz="16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private</a:t>
                      </a:r>
                      <a:r>
                        <a:rPr lang="pl-PL" sz="16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l-PL" sz="16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donations</a:t>
                      </a:r>
                      <a:r>
                        <a:rPr lang="pl-PL" sz="16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.</a:t>
                      </a:r>
                      <a:endParaRPr lang="pl-PL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pl-PL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21702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Belarus</a:t>
                      </a:r>
                      <a:endParaRPr lang="pl-PL" sz="1600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pl-PL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 smtClean="0">
                          <a:latin typeface="Calibri"/>
                          <a:ea typeface="Times New Roman"/>
                          <a:cs typeface="Times New Roman"/>
                        </a:rPr>
                        <a:t>Lac</a:t>
                      </a:r>
                      <a:r>
                        <a:rPr lang="pl-PL" sz="16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k of </a:t>
                      </a:r>
                      <a:r>
                        <a:rPr lang="pl-PL" sz="16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transparency</a:t>
                      </a:r>
                      <a:r>
                        <a:rPr lang="pl-PL" sz="16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pl-PL" sz="16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illegal</a:t>
                      </a:r>
                      <a:r>
                        <a:rPr lang="pl-PL" sz="16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suport of </a:t>
                      </a:r>
                      <a:r>
                        <a:rPr lang="pl-PL" sz="16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many</a:t>
                      </a:r>
                      <a:r>
                        <a:rPr lang="pl-PL" sz="16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l-PL" sz="16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NGOs</a:t>
                      </a:r>
                      <a:r>
                        <a:rPr lang="pl-PL" sz="16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for the </a:t>
                      </a:r>
                      <a:r>
                        <a:rPr lang="pl-PL" sz="16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incumbent</a:t>
                      </a:r>
                      <a:r>
                        <a:rPr lang="pl-PL" sz="16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, business and </a:t>
                      </a:r>
                      <a:r>
                        <a:rPr lang="pl-PL" sz="16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civil</a:t>
                      </a:r>
                      <a:r>
                        <a:rPr lang="pl-PL" sz="16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l-PL" sz="16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servants</a:t>
                      </a:r>
                      <a:r>
                        <a:rPr lang="pl-PL" sz="16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l-PL" sz="16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intimidation</a:t>
                      </a:r>
                      <a:r>
                        <a:rPr lang="pl-PL" sz="16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pl-PL" sz="16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misuse</a:t>
                      </a:r>
                      <a:r>
                        <a:rPr lang="pl-PL" sz="16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of </a:t>
                      </a:r>
                      <a:r>
                        <a:rPr lang="pl-PL" sz="16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state</a:t>
                      </a:r>
                      <a:r>
                        <a:rPr lang="pl-PL" sz="16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l-PL" sz="16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resources</a:t>
                      </a:r>
                      <a:r>
                        <a:rPr lang="pl-PL" sz="16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for the sake of </a:t>
                      </a:r>
                      <a:r>
                        <a:rPr lang="pl-PL" sz="16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campaigning</a:t>
                      </a:r>
                      <a:r>
                        <a:rPr lang="pl-PL" sz="16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.</a:t>
                      </a:r>
                      <a:endParaRPr lang="pl-PL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 smtClean="0">
                          <a:latin typeface="Calibri"/>
                          <a:ea typeface="Times New Roman"/>
                          <a:cs typeface="Times New Roman"/>
                        </a:rPr>
                        <a:t>Many </a:t>
                      </a:r>
                      <a:r>
                        <a:rPr lang="pl-PL" sz="1600" dirty="0" err="1" smtClean="0">
                          <a:latin typeface="Calibri"/>
                          <a:ea typeface="Times New Roman"/>
                          <a:cs typeface="Times New Roman"/>
                        </a:rPr>
                        <a:t>candidates</a:t>
                      </a:r>
                      <a:r>
                        <a:rPr lang="pl-PL" sz="16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l-PL" sz="16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did</a:t>
                      </a:r>
                      <a:r>
                        <a:rPr lang="pl-PL" sz="16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not </a:t>
                      </a:r>
                      <a:r>
                        <a:rPr lang="pl-PL" sz="16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campaign</a:t>
                      </a:r>
                      <a:r>
                        <a:rPr lang="pl-PL" sz="16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pl-PL" sz="16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which</a:t>
                      </a:r>
                      <a:r>
                        <a:rPr lang="pl-PL" sz="16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l-PL" sz="16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led</a:t>
                      </a:r>
                      <a:r>
                        <a:rPr lang="pl-PL" sz="16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to </a:t>
                      </a:r>
                      <a:r>
                        <a:rPr lang="pl-PL" sz="16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questioning</a:t>
                      </a:r>
                      <a:r>
                        <a:rPr lang="pl-PL" sz="16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l-PL" sz="16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their</a:t>
                      </a:r>
                      <a:r>
                        <a:rPr lang="pl-PL" sz="16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l-PL" sz="16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genuineness</a:t>
                      </a:r>
                      <a:endParaRPr lang="pl-PL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071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err="1" smtClean="0"/>
              <a:t>Conclusions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78358" indent="-514350">
              <a:buClr>
                <a:schemeClr val="tx1"/>
              </a:buClr>
              <a:buAutoNum type="arabicPeriod"/>
            </a:pPr>
            <a:r>
              <a:rPr lang="en-US" dirty="0" smtClean="0"/>
              <a:t>Despite the differences</a:t>
            </a:r>
            <a:r>
              <a:rPr lang="pl-PL" dirty="0" smtClean="0"/>
              <a:t> </a:t>
            </a:r>
            <a:r>
              <a:rPr lang="pl-PL" dirty="0" err="1" smtClean="0"/>
              <a:t>in</a:t>
            </a:r>
            <a:r>
              <a:rPr lang="pl-PL" dirty="0" smtClean="0"/>
              <a:t> </a:t>
            </a:r>
            <a:r>
              <a:rPr lang="pl-PL" dirty="0" err="1" smtClean="0"/>
              <a:t>details</a:t>
            </a:r>
            <a:r>
              <a:rPr lang="pl-PL" dirty="0" smtClean="0"/>
              <a:t>,</a:t>
            </a:r>
            <a:r>
              <a:rPr lang="en-US" dirty="0" smtClean="0"/>
              <a:t> in all analyzed states the incumbents have resorted to a plethora of means inhibiting their competitiveness, distorting the level playing field by</a:t>
            </a:r>
            <a:r>
              <a:rPr lang="pl-PL" dirty="0" smtClean="0"/>
              <a:t>:</a:t>
            </a:r>
            <a:r>
              <a:rPr lang="en-US" dirty="0" smtClean="0"/>
              <a:t> </a:t>
            </a:r>
            <a:endParaRPr lang="pl-PL" dirty="0" smtClean="0"/>
          </a:p>
          <a:p>
            <a:pPr marL="953262" lvl="1" indent="-514350">
              <a:buClr>
                <a:schemeClr val="tx1"/>
              </a:buClr>
              <a:buFont typeface="+mj-lt"/>
              <a:buAutoNum type="arabicPeriod"/>
            </a:pPr>
            <a:r>
              <a:rPr lang="pl-PL" dirty="0" err="1" smtClean="0"/>
              <a:t>Discreetly</a:t>
            </a:r>
            <a:r>
              <a:rPr lang="pl-PL" dirty="0" smtClean="0"/>
              <a:t> </a:t>
            </a:r>
            <a:r>
              <a:rPr lang="pl-PL" dirty="0" err="1" smtClean="0"/>
              <a:t>manipulating</a:t>
            </a:r>
            <a:r>
              <a:rPr lang="pl-PL" dirty="0" smtClean="0"/>
              <a:t> the </a:t>
            </a:r>
            <a:r>
              <a:rPr lang="pl-PL" dirty="0" err="1" smtClean="0"/>
              <a:t>electoral</a:t>
            </a:r>
            <a:r>
              <a:rPr lang="pl-PL" dirty="0" smtClean="0"/>
              <a:t> law, </a:t>
            </a:r>
            <a:r>
              <a:rPr lang="pl-PL" dirty="0" err="1" smtClean="0"/>
              <a:t>administration</a:t>
            </a:r>
            <a:r>
              <a:rPr lang="pl-PL" dirty="0" smtClean="0"/>
              <a:t> and </a:t>
            </a:r>
            <a:r>
              <a:rPr lang="pl-PL" dirty="0" err="1" smtClean="0"/>
              <a:t>procedures</a:t>
            </a:r>
            <a:r>
              <a:rPr lang="pl-PL" dirty="0" smtClean="0"/>
              <a:t> (salami </a:t>
            </a:r>
            <a:r>
              <a:rPr lang="pl-PL" dirty="0" err="1" smtClean="0"/>
              <a:t>tactics</a:t>
            </a:r>
            <a:r>
              <a:rPr lang="pl-PL" dirty="0" smtClean="0"/>
              <a:t>)</a:t>
            </a:r>
          </a:p>
          <a:p>
            <a:pPr marL="953262" lvl="1" indent="-514350">
              <a:buClr>
                <a:schemeClr val="tx1"/>
              </a:buClr>
              <a:buFont typeface="+mj-lt"/>
              <a:buAutoNum type="arabicPeriod"/>
            </a:pPr>
            <a:r>
              <a:rPr lang="pl-PL" dirty="0" err="1" smtClean="0"/>
              <a:t>Deliberatly</a:t>
            </a:r>
            <a:r>
              <a:rPr lang="pl-PL" dirty="0" smtClean="0"/>
              <a:t> </a:t>
            </a:r>
            <a:r>
              <a:rPr lang="en-US" dirty="0" smtClean="0"/>
              <a:t>limiting the access of opposition parties to resources, </a:t>
            </a:r>
            <a:r>
              <a:rPr lang="pl-PL" dirty="0" err="1" smtClean="0"/>
              <a:t>especially</a:t>
            </a:r>
            <a:r>
              <a:rPr lang="pl-PL" dirty="0" smtClean="0"/>
              <a:t> </a:t>
            </a:r>
            <a:r>
              <a:rPr lang="en-US" dirty="0" smtClean="0"/>
              <a:t>media or financial</a:t>
            </a:r>
            <a:r>
              <a:rPr lang="pl-PL" dirty="0" smtClean="0"/>
              <a:t> and </a:t>
            </a:r>
            <a:r>
              <a:rPr lang="pl-PL" dirty="0" err="1" smtClean="0"/>
              <a:t>administrative</a:t>
            </a:r>
            <a:r>
              <a:rPr lang="en-US" dirty="0" smtClean="0"/>
              <a:t> asset</a:t>
            </a:r>
            <a:r>
              <a:rPr lang="pl-PL" dirty="0" smtClean="0"/>
              <a:t>s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err="1" smtClean="0"/>
              <a:t>Conclusions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8358" indent="-514350">
              <a:buClr>
                <a:schemeClr val="tx1"/>
              </a:buClr>
              <a:buFont typeface="+mj-lt"/>
              <a:buAutoNum type="arabicPeriod" startAt="2"/>
            </a:pPr>
            <a:r>
              <a:rPr lang="pl-PL" dirty="0" err="1" smtClean="0"/>
              <a:t>Two</a:t>
            </a:r>
            <a:r>
              <a:rPr lang="pl-PL" dirty="0" smtClean="0"/>
              <a:t> </a:t>
            </a:r>
            <a:r>
              <a:rPr lang="pl-PL" dirty="0" err="1" smtClean="0"/>
              <a:t>campaigning</a:t>
            </a:r>
            <a:r>
              <a:rPr lang="pl-PL" dirty="0" smtClean="0"/>
              <a:t> </a:t>
            </a:r>
            <a:r>
              <a:rPr lang="pl-PL" dirty="0" err="1" smtClean="0"/>
              <a:t>strategies</a:t>
            </a:r>
            <a:r>
              <a:rPr lang="pl-PL" dirty="0" smtClean="0"/>
              <a:t> </a:t>
            </a:r>
            <a:r>
              <a:rPr lang="pl-PL" dirty="0" err="1" smtClean="0"/>
              <a:t>has</a:t>
            </a:r>
            <a:r>
              <a:rPr lang="pl-PL" dirty="0" smtClean="0"/>
              <a:t> </a:t>
            </a:r>
            <a:r>
              <a:rPr lang="pl-PL" dirty="0" err="1" smtClean="0"/>
              <a:t>been</a:t>
            </a:r>
            <a:r>
              <a:rPr lang="pl-PL" dirty="0" smtClean="0"/>
              <a:t> </a:t>
            </a:r>
            <a:r>
              <a:rPr lang="pl-PL" dirty="0" err="1" smtClean="0"/>
              <a:t>implemented</a:t>
            </a:r>
            <a:r>
              <a:rPr lang="pl-PL" dirty="0" smtClean="0"/>
              <a:t> in </a:t>
            </a:r>
            <a:r>
              <a:rPr lang="pl-PL" dirty="0" err="1" smtClean="0"/>
              <a:t>compared</a:t>
            </a:r>
            <a:r>
              <a:rPr lang="pl-PL" dirty="0" smtClean="0"/>
              <a:t> </a:t>
            </a:r>
            <a:r>
              <a:rPr lang="pl-PL" dirty="0" err="1" smtClean="0"/>
              <a:t>cases</a:t>
            </a:r>
            <a:r>
              <a:rPr lang="pl-PL" dirty="0" smtClean="0"/>
              <a:t>:</a:t>
            </a:r>
            <a:r>
              <a:rPr lang="en-US" dirty="0" smtClean="0"/>
              <a:t> </a:t>
            </a:r>
            <a:endParaRPr lang="pl-PL" dirty="0" smtClean="0"/>
          </a:p>
          <a:p>
            <a:pPr marL="953262" lvl="1" indent="-514350">
              <a:buClr>
                <a:schemeClr val="tx1"/>
              </a:buClr>
              <a:buFont typeface="+mj-lt"/>
              <a:buAutoNum type="arabicPeriod"/>
            </a:pPr>
            <a:r>
              <a:rPr lang="pl-PL" dirty="0" smtClean="0"/>
              <a:t>Extreme </a:t>
            </a:r>
            <a:r>
              <a:rPr lang="pl-PL" dirty="0" err="1" smtClean="0"/>
              <a:t>rivalry</a:t>
            </a:r>
            <a:r>
              <a:rPr lang="pl-PL" dirty="0" smtClean="0"/>
              <a:t> – high </a:t>
            </a:r>
            <a:r>
              <a:rPr lang="pl-PL" dirty="0" err="1" smtClean="0"/>
              <a:t>intensity</a:t>
            </a:r>
            <a:r>
              <a:rPr lang="pl-PL" dirty="0" smtClean="0"/>
              <a:t> </a:t>
            </a:r>
            <a:r>
              <a:rPr lang="pl-PL" dirty="0" err="1" smtClean="0"/>
              <a:t>campaigning</a:t>
            </a:r>
            <a:r>
              <a:rPr lang="pl-PL" dirty="0" smtClean="0"/>
              <a:t>, </a:t>
            </a:r>
            <a:r>
              <a:rPr lang="pl-PL" dirty="0" err="1" smtClean="0"/>
              <a:t>extensive</a:t>
            </a:r>
            <a:r>
              <a:rPr lang="pl-PL" dirty="0" smtClean="0"/>
              <a:t> </a:t>
            </a:r>
            <a:r>
              <a:rPr lang="pl-PL" dirty="0" err="1" smtClean="0"/>
              <a:t>advertising</a:t>
            </a:r>
            <a:r>
              <a:rPr lang="pl-PL" dirty="0" smtClean="0"/>
              <a:t>, </a:t>
            </a:r>
            <a:r>
              <a:rPr lang="pl-PL" dirty="0" err="1" smtClean="0"/>
              <a:t>blackmailing</a:t>
            </a:r>
            <a:r>
              <a:rPr lang="pl-PL" dirty="0" smtClean="0"/>
              <a:t> and </a:t>
            </a:r>
            <a:r>
              <a:rPr lang="pl-PL" dirty="0" err="1" smtClean="0"/>
              <a:t>accusations</a:t>
            </a:r>
            <a:r>
              <a:rPr lang="pl-PL" dirty="0" smtClean="0"/>
              <a:t> </a:t>
            </a:r>
            <a:r>
              <a:rPr lang="pl-PL" dirty="0" err="1" smtClean="0"/>
              <a:t>against</a:t>
            </a:r>
            <a:r>
              <a:rPr lang="pl-PL" dirty="0" smtClean="0"/>
              <a:t> </a:t>
            </a:r>
            <a:r>
              <a:rPr lang="pl-PL" dirty="0" err="1" smtClean="0"/>
              <a:t>rivals</a:t>
            </a:r>
            <a:r>
              <a:rPr lang="pl-PL" dirty="0" smtClean="0"/>
              <a:t>, </a:t>
            </a:r>
            <a:r>
              <a:rPr lang="pl-PL" dirty="0" err="1" smtClean="0"/>
              <a:t>anti-systemic</a:t>
            </a:r>
            <a:r>
              <a:rPr lang="pl-PL" dirty="0" smtClean="0"/>
              <a:t> </a:t>
            </a:r>
            <a:r>
              <a:rPr lang="pl-PL" dirty="0" err="1" smtClean="0"/>
              <a:t>rhetorics</a:t>
            </a:r>
            <a:r>
              <a:rPr lang="pl-PL" dirty="0" smtClean="0"/>
              <a:t> of „</a:t>
            </a:r>
            <a:r>
              <a:rPr lang="pl-PL" dirty="0" err="1" smtClean="0"/>
              <a:t>total</a:t>
            </a:r>
            <a:r>
              <a:rPr lang="pl-PL" dirty="0" smtClean="0"/>
              <a:t> war” (Turkey, </a:t>
            </a:r>
            <a:r>
              <a:rPr lang="pl-PL" dirty="0" err="1" smtClean="0"/>
              <a:t>Hungary</a:t>
            </a:r>
            <a:r>
              <a:rPr lang="pl-PL" dirty="0" smtClean="0"/>
              <a:t>)</a:t>
            </a:r>
          </a:p>
          <a:p>
            <a:pPr marL="953262" lvl="1" indent="-514350">
              <a:buClr>
                <a:schemeClr val="tx1"/>
              </a:buClr>
              <a:buFont typeface="+mj-lt"/>
              <a:buAutoNum type="arabicPeriod"/>
            </a:pPr>
            <a:r>
              <a:rPr lang="pl-PL" dirty="0" smtClean="0"/>
              <a:t>Non-</a:t>
            </a:r>
            <a:r>
              <a:rPr lang="pl-PL" dirty="0" err="1" smtClean="0"/>
              <a:t>campaigning</a:t>
            </a:r>
            <a:r>
              <a:rPr lang="pl-PL" dirty="0" smtClean="0"/>
              <a:t> – </a:t>
            </a:r>
            <a:r>
              <a:rPr lang="pl-PL" dirty="0" err="1" smtClean="0"/>
              <a:t>low</a:t>
            </a:r>
            <a:r>
              <a:rPr lang="pl-PL" dirty="0" smtClean="0"/>
              <a:t> </a:t>
            </a:r>
            <a:r>
              <a:rPr lang="pl-PL" dirty="0" err="1" smtClean="0"/>
              <a:t>intensity</a:t>
            </a:r>
            <a:r>
              <a:rPr lang="pl-PL" dirty="0" smtClean="0"/>
              <a:t> </a:t>
            </a:r>
            <a:r>
              <a:rPr lang="pl-PL" dirty="0" err="1" smtClean="0"/>
              <a:t>campaigning</a:t>
            </a:r>
            <a:r>
              <a:rPr lang="pl-PL" dirty="0" smtClean="0"/>
              <a:t>, </a:t>
            </a:r>
            <a:r>
              <a:rPr lang="pl-PL" dirty="0" err="1" smtClean="0"/>
              <a:t>lack</a:t>
            </a:r>
            <a:r>
              <a:rPr lang="pl-PL" dirty="0" smtClean="0"/>
              <a:t> of </a:t>
            </a:r>
            <a:r>
              <a:rPr lang="pl-PL" dirty="0" err="1" smtClean="0"/>
              <a:t>debates</a:t>
            </a:r>
            <a:r>
              <a:rPr lang="pl-PL" dirty="0" smtClean="0"/>
              <a:t> and </a:t>
            </a:r>
            <a:r>
              <a:rPr lang="pl-PL" dirty="0" err="1" smtClean="0"/>
              <a:t>advertising</a:t>
            </a:r>
            <a:r>
              <a:rPr lang="pl-PL" dirty="0" smtClean="0"/>
              <a:t>, </a:t>
            </a:r>
            <a:r>
              <a:rPr lang="pl-PL" dirty="0" err="1" smtClean="0"/>
              <a:t>low</a:t>
            </a:r>
            <a:r>
              <a:rPr lang="pl-PL" dirty="0" smtClean="0"/>
              <a:t> public </a:t>
            </a:r>
            <a:r>
              <a:rPr lang="pl-PL" dirty="0" err="1" smtClean="0"/>
              <a:t>interest</a:t>
            </a:r>
            <a:r>
              <a:rPr lang="pl-PL" dirty="0" smtClean="0"/>
              <a:t> in </a:t>
            </a:r>
            <a:r>
              <a:rPr lang="pl-PL" dirty="0" err="1" smtClean="0"/>
              <a:t>voting</a:t>
            </a:r>
            <a:r>
              <a:rPr lang="pl-PL" dirty="0"/>
              <a:t> </a:t>
            </a:r>
            <a:r>
              <a:rPr lang="pl-PL" dirty="0" smtClean="0"/>
              <a:t>(Serbia, Macedonia </a:t>
            </a:r>
            <a:r>
              <a:rPr lang="pl-PL" dirty="0" err="1" smtClean="0"/>
              <a:t>June</a:t>
            </a:r>
            <a:r>
              <a:rPr lang="pl-PL" dirty="0" smtClean="0"/>
              <a:t> 2016, </a:t>
            </a:r>
            <a:r>
              <a:rPr lang="pl-PL" dirty="0" err="1" smtClean="0"/>
              <a:t>Belarus</a:t>
            </a:r>
            <a:r>
              <a:rPr lang="pl-PL" dirty="0" smtClean="0"/>
              <a:t>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74874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err="1" smtClean="0"/>
              <a:t>Conclusions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pl-PL" dirty="0" smtClean="0"/>
              <a:t>3. </a:t>
            </a:r>
            <a:r>
              <a:rPr lang="en-US" dirty="0" smtClean="0"/>
              <a:t>Although all these countries made in the past a relative progress in the democratization process (certainly to different degree in each case), which was influenced also by the </a:t>
            </a:r>
            <a:r>
              <a:rPr lang="pl-PL" dirty="0" smtClean="0"/>
              <a:t>EU </a:t>
            </a:r>
            <a:r>
              <a:rPr lang="en-US" dirty="0" smtClean="0"/>
              <a:t>within the mechanism of conditionality, the current phenomenon concerning the elections and their integrity reveals that the EU is in one more crisis</a:t>
            </a:r>
            <a:r>
              <a:rPr lang="pl-PL" dirty="0" smtClean="0"/>
              <a:t> as a </a:t>
            </a:r>
            <a:r>
              <a:rPr lang="pl-PL" dirty="0" err="1" smtClean="0"/>
              <a:t>normative</a:t>
            </a:r>
            <a:r>
              <a:rPr lang="pl-PL" dirty="0" smtClean="0"/>
              <a:t> </a:t>
            </a:r>
            <a:r>
              <a:rPr lang="pl-PL" dirty="0" err="1" smtClean="0"/>
              <a:t>power</a:t>
            </a:r>
            <a:r>
              <a:rPr lang="pl-PL" dirty="0" smtClean="0"/>
              <a:t> and „</a:t>
            </a:r>
            <a:r>
              <a:rPr lang="pl-PL" dirty="0" err="1" smtClean="0"/>
              <a:t>stabilizer</a:t>
            </a:r>
            <a:r>
              <a:rPr lang="pl-PL" dirty="0" smtClean="0"/>
              <a:t>” of </a:t>
            </a:r>
            <a:r>
              <a:rPr lang="pl-PL" dirty="0" err="1" smtClean="0"/>
              <a:t>new</a:t>
            </a:r>
            <a:r>
              <a:rPr lang="pl-PL" dirty="0" smtClean="0"/>
              <a:t> </a:t>
            </a:r>
            <a:r>
              <a:rPr lang="pl-PL" dirty="0" err="1" smtClean="0"/>
              <a:t>political</a:t>
            </a:r>
            <a:r>
              <a:rPr lang="pl-PL" dirty="0" smtClean="0"/>
              <a:t> </a:t>
            </a:r>
            <a:r>
              <a:rPr lang="pl-PL" dirty="0" err="1" smtClean="0"/>
              <a:t>regimes</a:t>
            </a:r>
            <a:r>
              <a:rPr lang="pl-PL" dirty="0" smtClean="0"/>
              <a:t>.</a:t>
            </a:r>
          </a:p>
          <a:p>
            <a:pPr lvl="1">
              <a:buNone/>
            </a:pPr>
            <a:r>
              <a:rPr lang="pl-PL" dirty="0" smtClean="0"/>
              <a:t>- </a:t>
            </a:r>
            <a:r>
              <a:rPr lang="pl-PL" dirty="0" err="1" smtClean="0"/>
              <a:t>However</a:t>
            </a:r>
            <a:r>
              <a:rPr lang="pl-PL" dirty="0" smtClean="0"/>
              <a:t>, the </a:t>
            </a:r>
            <a:r>
              <a:rPr lang="pl-PL" dirty="0" err="1" smtClean="0"/>
              <a:t>case</a:t>
            </a:r>
            <a:r>
              <a:rPr lang="pl-PL" dirty="0" smtClean="0"/>
              <a:t> of Macedonia </a:t>
            </a:r>
            <a:r>
              <a:rPr lang="pl-PL" dirty="0" err="1" smtClean="0"/>
              <a:t>shows</a:t>
            </a:r>
            <a:r>
              <a:rPr lang="pl-PL" dirty="0" smtClean="0"/>
              <a:t>, </a:t>
            </a:r>
            <a:r>
              <a:rPr lang="pl-PL" dirty="0" err="1" smtClean="0"/>
              <a:t>that</a:t>
            </a:r>
            <a:r>
              <a:rPr lang="pl-PL" dirty="0" smtClean="0"/>
              <a:t> a </a:t>
            </a:r>
            <a:r>
              <a:rPr lang="pl-PL" dirty="0" err="1" smtClean="0"/>
              <a:t>combined</a:t>
            </a:r>
            <a:r>
              <a:rPr lang="pl-PL" dirty="0" smtClean="0"/>
              <a:t> </a:t>
            </a:r>
            <a:r>
              <a:rPr lang="pl-PL" dirty="0" err="1" smtClean="0"/>
              <a:t>effort</a:t>
            </a:r>
            <a:r>
              <a:rPr lang="pl-PL" dirty="0" smtClean="0"/>
              <a:t> of </a:t>
            </a:r>
            <a:r>
              <a:rPr lang="pl-PL" dirty="0" err="1" smtClean="0"/>
              <a:t>political</a:t>
            </a:r>
            <a:r>
              <a:rPr lang="pl-PL" dirty="0" smtClean="0"/>
              <a:t> </a:t>
            </a:r>
            <a:r>
              <a:rPr lang="pl-PL" dirty="0" err="1" smtClean="0"/>
              <a:t>opposition</a:t>
            </a:r>
            <a:r>
              <a:rPr lang="pl-PL" dirty="0" smtClean="0"/>
              <a:t>, </a:t>
            </a:r>
            <a:r>
              <a:rPr lang="pl-PL" dirty="0" err="1" smtClean="0"/>
              <a:t>citizens</a:t>
            </a:r>
            <a:r>
              <a:rPr lang="pl-PL" dirty="0" smtClean="0"/>
              <a:t> and </a:t>
            </a:r>
            <a:r>
              <a:rPr lang="pl-PL" dirty="0" err="1" smtClean="0"/>
              <a:t>external</a:t>
            </a:r>
            <a:r>
              <a:rPr lang="pl-PL" dirty="0" smtClean="0"/>
              <a:t> </a:t>
            </a:r>
            <a:r>
              <a:rPr lang="pl-PL" dirty="0" err="1" smtClean="0"/>
              <a:t>institutions</a:t>
            </a:r>
            <a:r>
              <a:rPr lang="pl-PL" dirty="0" smtClean="0"/>
              <a:t>, </a:t>
            </a:r>
            <a:r>
              <a:rPr lang="pl-PL" dirty="0" err="1" smtClean="0"/>
              <a:t>can</a:t>
            </a:r>
            <a:r>
              <a:rPr lang="pl-PL" dirty="0" smtClean="0"/>
              <a:t> </a:t>
            </a:r>
            <a:r>
              <a:rPr lang="pl-PL" dirty="0" err="1" smtClean="0"/>
              <a:t>positively</a:t>
            </a:r>
            <a:r>
              <a:rPr lang="pl-PL" dirty="0" smtClean="0"/>
              <a:t> influence the </a:t>
            </a:r>
            <a:r>
              <a:rPr lang="pl-PL" dirty="0" err="1" smtClean="0"/>
              <a:t>fairness</a:t>
            </a:r>
            <a:r>
              <a:rPr lang="pl-PL" dirty="0" smtClean="0"/>
              <a:t> of </a:t>
            </a:r>
            <a:r>
              <a:rPr lang="pl-PL" dirty="0" err="1" smtClean="0"/>
              <a:t>elections</a:t>
            </a:r>
            <a:r>
              <a:rPr lang="pl-PL" dirty="0" smtClean="0"/>
              <a:t>.</a:t>
            </a:r>
          </a:p>
          <a:p>
            <a:pPr>
              <a:buNone/>
            </a:pPr>
            <a:endParaRPr lang="pl-P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err="1" smtClean="0"/>
              <a:t>Conclusions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l-PL" dirty="0" smtClean="0"/>
              <a:t>4. T</a:t>
            </a:r>
            <a:r>
              <a:rPr lang="en-US" dirty="0" smtClean="0"/>
              <a:t>he electoral malpractices contribute substantially to shifting the party system to the dominant party model</a:t>
            </a:r>
            <a:r>
              <a:rPr lang="pl-PL" dirty="0" smtClean="0"/>
              <a:t>  - (</a:t>
            </a:r>
            <a:r>
              <a:rPr lang="pl-PL" dirty="0" err="1" smtClean="0"/>
              <a:t>coalitions</a:t>
            </a:r>
            <a:r>
              <a:rPr lang="pl-PL" dirty="0" smtClean="0"/>
              <a:t> in </a:t>
            </a:r>
            <a:r>
              <a:rPr lang="pl-PL" dirty="0" err="1" smtClean="0"/>
              <a:t>some</a:t>
            </a:r>
            <a:r>
              <a:rPr lang="pl-PL" dirty="0" smtClean="0"/>
              <a:t> </a:t>
            </a:r>
            <a:r>
              <a:rPr lang="pl-PL" dirty="0" err="1" smtClean="0"/>
              <a:t>cases</a:t>
            </a:r>
            <a:r>
              <a:rPr lang="pl-PL" dirty="0" smtClean="0"/>
              <a:t> </a:t>
            </a:r>
            <a:r>
              <a:rPr lang="pl-PL" dirty="0" err="1" smtClean="0"/>
              <a:t>change</a:t>
            </a:r>
            <a:r>
              <a:rPr lang="pl-PL" dirty="0" smtClean="0"/>
              <a:t> a </a:t>
            </a:r>
            <a:r>
              <a:rPr lang="pl-PL" dirty="0" err="1" smtClean="0"/>
              <a:t>little</a:t>
            </a:r>
            <a:r>
              <a:rPr lang="pl-PL" dirty="0" smtClean="0"/>
              <a:t>, </a:t>
            </a:r>
            <a:r>
              <a:rPr lang="pl-PL" dirty="0" err="1" smtClean="0"/>
              <a:t>Belarus</a:t>
            </a:r>
            <a:r>
              <a:rPr lang="pl-PL" dirty="0" smtClean="0"/>
              <a:t> – </a:t>
            </a:r>
            <a:r>
              <a:rPr lang="pl-PL" dirty="0" err="1" smtClean="0"/>
              <a:t>exception</a:t>
            </a:r>
            <a:r>
              <a:rPr lang="pl-PL" dirty="0" smtClean="0"/>
              <a:t> as far as party system </a:t>
            </a:r>
            <a:r>
              <a:rPr lang="pl-PL" dirty="0" err="1" smtClean="0"/>
              <a:t>is</a:t>
            </a:r>
            <a:r>
              <a:rPr lang="pl-PL" dirty="0" smtClean="0"/>
              <a:t> </a:t>
            </a:r>
            <a:r>
              <a:rPr lang="pl-PL" dirty="0" err="1" smtClean="0"/>
              <a:t>concerned</a:t>
            </a:r>
            <a:r>
              <a:rPr lang="pl-PL" dirty="0" smtClean="0"/>
              <a:t>) </a:t>
            </a:r>
            <a:r>
              <a:rPr lang="pl-PL" dirty="0" err="1" smtClean="0"/>
              <a:t>together</a:t>
            </a:r>
            <a:r>
              <a:rPr lang="pl-PL" dirty="0" smtClean="0"/>
              <a:t> with the </a:t>
            </a:r>
            <a:r>
              <a:rPr lang="en-US" dirty="0" smtClean="0"/>
              <a:t>marginalization of opposition</a:t>
            </a:r>
            <a:r>
              <a:rPr lang="pl-PL" dirty="0" smtClean="0"/>
              <a:t>.</a:t>
            </a:r>
          </a:p>
          <a:p>
            <a:pPr>
              <a:buNone/>
            </a:pPr>
            <a:r>
              <a:rPr lang="pl-PL" dirty="0" err="1" smtClean="0"/>
              <a:t>When</a:t>
            </a:r>
            <a:r>
              <a:rPr lang="pl-PL" dirty="0" smtClean="0"/>
              <a:t> we </a:t>
            </a:r>
            <a:r>
              <a:rPr lang="pl-PL" dirty="0" err="1" smtClean="0"/>
              <a:t>add</a:t>
            </a:r>
            <a:r>
              <a:rPr lang="pl-PL" dirty="0" smtClean="0"/>
              <a:t> to </a:t>
            </a:r>
            <a:r>
              <a:rPr lang="pl-PL" dirty="0" err="1" smtClean="0"/>
              <a:t>this</a:t>
            </a:r>
            <a:r>
              <a:rPr lang="pl-PL" dirty="0" smtClean="0"/>
              <a:t> </a:t>
            </a:r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err="1" smtClean="0"/>
              <a:t>populist</a:t>
            </a:r>
            <a:r>
              <a:rPr lang="pl-PL" dirty="0" smtClean="0"/>
              <a:t> </a:t>
            </a:r>
            <a:r>
              <a:rPr lang="pl-PL" dirty="0" err="1" smtClean="0"/>
              <a:t>policy</a:t>
            </a:r>
            <a:r>
              <a:rPr lang="pl-PL" dirty="0" smtClean="0"/>
              <a:t> and </a:t>
            </a:r>
            <a:r>
              <a:rPr lang="pl-PL" dirty="0" err="1" smtClean="0"/>
              <a:t>use</a:t>
            </a:r>
            <a:r>
              <a:rPr lang="pl-PL" dirty="0" smtClean="0"/>
              <a:t> of </a:t>
            </a:r>
            <a:r>
              <a:rPr lang="pl-PL" dirty="0" err="1" smtClean="0"/>
              <a:t>clientelistic</a:t>
            </a:r>
            <a:r>
              <a:rPr lang="pl-PL" dirty="0" smtClean="0"/>
              <a:t> networks of </a:t>
            </a:r>
            <a:r>
              <a:rPr lang="pl-PL" dirty="0" err="1" smtClean="0"/>
              <a:t>different</a:t>
            </a:r>
            <a:r>
              <a:rPr lang="pl-PL" dirty="0" smtClean="0"/>
              <a:t> </a:t>
            </a:r>
            <a:r>
              <a:rPr lang="pl-PL" dirty="0" err="1" smtClean="0"/>
              <a:t>type</a:t>
            </a:r>
            <a:r>
              <a:rPr lang="pl-PL" dirty="0" smtClean="0"/>
              <a:t>, we </a:t>
            </a:r>
            <a:r>
              <a:rPr lang="pl-PL" dirty="0" err="1" smtClean="0"/>
              <a:t>see</a:t>
            </a:r>
            <a:r>
              <a:rPr lang="pl-PL" dirty="0" smtClean="0"/>
              <a:t> </a:t>
            </a:r>
            <a:r>
              <a:rPr lang="pl-PL" dirty="0" err="1" smtClean="0"/>
              <a:t>the</a:t>
            </a:r>
            <a:r>
              <a:rPr lang="pl-PL" dirty="0" smtClean="0"/>
              <a:t> challenge for  </a:t>
            </a:r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err="1" smtClean="0"/>
              <a:t>unconsolidated</a:t>
            </a:r>
            <a:r>
              <a:rPr lang="pl-PL" dirty="0" smtClean="0"/>
              <a:t> </a:t>
            </a:r>
            <a:r>
              <a:rPr lang="pl-PL" dirty="0" err="1" smtClean="0"/>
              <a:t>democracies</a:t>
            </a:r>
            <a:r>
              <a:rPr lang="pl-PL" dirty="0" smtClean="0"/>
              <a:t> </a:t>
            </a:r>
            <a:r>
              <a:rPr lang="pl-PL" dirty="0" err="1" smtClean="0"/>
              <a:t>or</a:t>
            </a:r>
            <a:r>
              <a:rPr lang="pl-PL" dirty="0" smtClean="0"/>
              <a:t> </a:t>
            </a:r>
            <a:r>
              <a:rPr lang="pl-PL" dirty="0" err="1" smtClean="0"/>
              <a:t>countries</a:t>
            </a:r>
            <a:r>
              <a:rPr lang="pl-PL" dirty="0" smtClean="0"/>
              <a:t> </a:t>
            </a:r>
            <a:r>
              <a:rPr lang="pl-PL" dirty="0" err="1" smtClean="0"/>
              <a:t>in</a:t>
            </a:r>
            <a:r>
              <a:rPr lang="pl-PL" dirty="0" smtClean="0"/>
              <a:t> a </a:t>
            </a:r>
            <a:r>
              <a:rPr lang="pl-PL" dirty="0" err="1" smtClean="0"/>
              <a:t>transition</a:t>
            </a:r>
            <a:r>
              <a:rPr lang="pl-PL" dirty="0" smtClean="0"/>
              <a:t> to </a:t>
            </a:r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err="1" smtClean="0"/>
              <a:t>democratic</a:t>
            </a:r>
            <a:r>
              <a:rPr lang="pl-PL" dirty="0" smtClean="0"/>
              <a:t> </a:t>
            </a:r>
            <a:r>
              <a:rPr lang="pl-PL" dirty="0" err="1" smtClean="0"/>
              <a:t>regime</a:t>
            </a:r>
            <a:r>
              <a:rPr lang="pl-PL" dirty="0" smtClean="0"/>
              <a:t>.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Paper – </a:t>
            </a:r>
            <a:r>
              <a:rPr lang="pl-PL" b="1" dirty="0" err="1" smtClean="0"/>
              <a:t>initial</a:t>
            </a:r>
            <a:r>
              <a:rPr lang="pl-PL" b="1" dirty="0" smtClean="0"/>
              <a:t> </a:t>
            </a:r>
            <a:r>
              <a:rPr lang="pl-PL" b="1" dirty="0" err="1" smtClean="0"/>
              <a:t>phase</a:t>
            </a:r>
            <a:r>
              <a:rPr lang="pl-PL" b="1" dirty="0" smtClean="0"/>
              <a:t> of </a:t>
            </a:r>
            <a:r>
              <a:rPr lang="pl-PL" b="1" dirty="0" err="1" smtClean="0"/>
              <a:t>the</a:t>
            </a:r>
            <a:r>
              <a:rPr lang="pl-PL" b="1" dirty="0" smtClean="0"/>
              <a:t> </a:t>
            </a:r>
            <a:r>
              <a:rPr lang="pl-PL" b="1" dirty="0" err="1" smtClean="0"/>
              <a:t>project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Project </a:t>
            </a:r>
            <a:r>
              <a:rPr lang="en-US" dirty="0" smtClean="0"/>
              <a:t>“Between Fair and Rigged. Elections as a Key Determinant of the ‘Borderline Political Regime’ - Turkey in Comparative Perspective</a:t>
            </a:r>
            <a:r>
              <a:rPr lang="pl-PL" dirty="0" smtClean="0"/>
              <a:t>” </a:t>
            </a:r>
          </a:p>
          <a:p>
            <a:r>
              <a:rPr lang="en-US" dirty="0" smtClean="0"/>
              <a:t>Faculty of Political Science and International Studies, University of </a:t>
            </a:r>
            <a:r>
              <a:rPr lang="en-US" dirty="0" err="1" smtClean="0"/>
              <a:t>Warsa</a:t>
            </a:r>
            <a:r>
              <a:rPr lang="pl-PL" dirty="0" smtClean="0"/>
              <a:t>w, 2017-2018,</a:t>
            </a:r>
            <a:r>
              <a:rPr lang="en-US" dirty="0" smtClean="0"/>
              <a:t> financed by the Polish National Science Centre 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3600" b="1" dirty="0" err="1" smtClean="0"/>
              <a:t>Conclusions</a:t>
            </a:r>
            <a:endParaRPr lang="pl-PL" sz="36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pl-PL" dirty="0" smtClean="0"/>
              <a:t>5. </a:t>
            </a:r>
            <a:r>
              <a:rPr lang="pl-PL" dirty="0" err="1" smtClean="0"/>
              <a:t>Negative</a:t>
            </a:r>
            <a:r>
              <a:rPr lang="pl-PL" dirty="0" smtClean="0"/>
              <a:t> </a:t>
            </a:r>
            <a:r>
              <a:rPr lang="pl-PL" dirty="0" err="1" smtClean="0"/>
              <a:t>contribution</a:t>
            </a:r>
            <a:r>
              <a:rPr lang="pl-PL" dirty="0" smtClean="0"/>
              <a:t> of </a:t>
            </a:r>
            <a:r>
              <a:rPr lang="pl-PL" dirty="0" err="1" smtClean="0"/>
              <a:t>malpractices</a:t>
            </a:r>
            <a:r>
              <a:rPr lang="pl-PL" dirty="0" smtClean="0"/>
              <a:t> (</a:t>
            </a:r>
            <a:r>
              <a:rPr lang="pl-PL" dirty="0" err="1" smtClean="0"/>
              <a:t>de-democratization</a:t>
            </a:r>
            <a:r>
              <a:rPr lang="pl-PL" dirty="0" smtClean="0"/>
              <a:t> – </a:t>
            </a:r>
            <a:r>
              <a:rPr lang="pl-PL" dirty="0" err="1" smtClean="0"/>
              <a:t>complex</a:t>
            </a:r>
            <a:r>
              <a:rPr lang="pl-PL" dirty="0" smtClean="0"/>
              <a:t> </a:t>
            </a:r>
            <a:r>
              <a:rPr lang="pl-PL" dirty="0" err="1" smtClean="0"/>
              <a:t>phenomenon</a:t>
            </a:r>
            <a:r>
              <a:rPr lang="pl-PL" dirty="0" smtClean="0"/>
              <a:t>):</a:t>
            </a:r>
          </a:p>
          <a:p>
            <a:pPr marL="578358" indent="-514350">
              <a:buAutoNum type="alphaLcParenR"/>
            </a:pPr>
            <a:r>
              <a:rPr lang="pl-PL" dirty="0" err="1" smtClean="0"/>
              <a:t>Short-term&amp;direct</a:t>
            </a:r>
            <a:r>
              <a:rPr lang="pl-PL" dirty="0" smtClean="0"/>
              <a:t> –  </a:t>
            </a:r>
            <a:r>
              <a:rPr lang="pl-PL" dirty="0" err="1" smtClean="0"/>
              <a:t>they</a:t>
            </a:r>
            <a:r>
              <a:rPr lang="pl-PL" dirty="0" smtClean="0"/>
              <a:t> </a:t>
            </a:r>
            <a:r>
              <a:rPr lang="pl-PL" dirty="0" err="1" smtClean="0"/>
              <a:t>are</a:t>
            </a:r>
            <a:r>
              <a:rPr lang="pl-PL" dirty="0" smtClean="0"/>
              <a:t> </a:t>
            </a:r>
            <a:r>
              <a:rPr lang="en-US" dirty="0" smtClean="0"/>
              <a:t>themselves manifestations of problems in the democratization process</a:t>
            </a:r>
            <a:endParaRPr lang="pl-PL" dirty="0" smtClean="0"/>
          </a:p>
          <a:p>
            <a:pPr marL="578358" indent="-514350">
              <a:buAutoNum type="alphaLcParenR"/>
            </a:pPr>
            <a:r>
              <a:rPr lang="pl-PL" dirty="0" err="1" smtClean="0"/>
              <a:t>Long-term&amp;indirect</a:t>
            </a:r>
            <a:r>
              <a:rPr lang="pl-PL" dirty="0" smtClean="0"/>
              <a:t> – </a:t>
            </a:r>
            <a:r>
              <a:rPr lang="pl-PL" dirty="0" err="1" smtClean="0"/>
              <a:t>change</a:t>
            </a:r>
            <a:r>
              <a:rPr lang="pl-PL" dirty="0" smtClean="0"/>
              <a:t> </a:t>
            </a:r>
            <a:r>
              <a:rPr lang="en-US" dirty="0" smtClean="0"/>
              <a:t>of the political regime</a:t>
            </a:r>
            <a:r>
              <a:rPr lang="pl-PL" dirty="0" smtClean="0"/>
              <a:t> </a:t>
            </a:r>
            <a:r>
              <a:rPr lang="en-US" dirty="0" smtClean="0"/>
              <a:t>for a less democratic one</a:t>
            </a:r>
            <a:r>
              <a:rPr lang="pl-PL" dirty="0" smtClean="0"/>
              <a:t> </a:t>
            </a:r>
            <a:r>
              <a:rPr lang="pl-PL" dirty="0" err="1" smtClean="0"/>
              <a:t>also</a:t>
            </a:r>
            <a:r>
              <a:rPr lang="pl-PL" dirty="0" smtClean="0"/>
              <a:t> </a:t>
            </a:r>
            <a:r>
              <a:rPr lang="pl-PL" dirty="0" err="1" smtClean="0"/>
              <a:t>possible</a:t>
            </a:r>
            <a:r>
              <a:rPr lang="en-US" dirty="0" smtClean="0"/>
              <a:t> </a:t>
            </a:r>
            <a:r>
              <a:rPr lang="pl-PL" dirty="0" smtClean="0"/>
              <a:t>(not </a:t>
            </a:r>
            <a:r>
              <a:rPr lang="pl-PL" dirty="0" err="1" smtClean="0"/>
              <a:t>only</a:t>
            </a:r>
            <a:r>
              <a:rPr lang="pl-PL" dirty="0" smtClean="0"/>
              <a:t> </a:t>
            </a:r>
            <a:r>
              <a:rPr lang="pl-PL" dirty="0" err="1" smtClean="0"/>
              <a:t>within</a:t>
            </a:r>
            <a:r>
              <a:rPr lang="pl-PL" dirty="0" smtClean="0"/>
              <a:t> </a:t>
            </a:r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err="1" smtClean="0"/>
              <a:t>regime</a:t>
            </a:r>
            <a:r>
              <a:rPr lang="pl-PL" dirty="0" smtClean="0"/>
              <a:t>) - as</a:t>
            </a:r>
            <a:r>
              <a:rPr lang="en-US" dirty="0" smtClean="0"/>
              <a:t> a result of the increasingly unlimited and uncontrolled power of incumbents whose policy is strengthening the authoritarian tendencies observed in a particular country. 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err="1" smtClean="0"/>
              <a:t>Thank</a:t>
            </a:r>
            <a:r>
              <a:rPr lang="pl-PL" b="1" dirty="0" smtClean="0"/>
              <a:t> </a:t>
            </a:r>
            <a:r>
              <a:rPr lang="pl-PL" b="1" dirty="0" err="1" smtClean="0"/>
              <a:t>you</a:t>
            </a:r>
            <a:r>
              <a:rPr lang="pl-PL" b="1" dirty="0" smtClean="0"/>
              <a:t> for </a:t>
            </a:r>
            <a:r>
              <a:rPr lang="pl-PL" b="1" dirty="0" err="1" smtClean="0"/>
              <a:t>your</a:t>
            </a:r>
            <a:r>
              <a:rPr lang="pl-PL" b="1" dirty="0" smtClean="0"/>
              <a:t> </a:t>
            </a:r>
            <a:r>
              <a:rPr lang="pl-PL" b="1" dirty="0" err="1" smtClean="0"/>
              <a:t>attention</a:t>
            </a:r>
            <a:r>
              <a:rPr lang="pl-PL" b="1" dirty="0" smtClean="0"/>
              <a:t>!</a:t>
            </a:r>
            <a:endParaRPr lang="pl-PL" b="1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err="1" smtClean="0"/>
              <a:t>Website</a:t>
            </a:r>
            <a:r>
              <a:rPr lang="pl-PL" dirty="0" smtClean="0"/>
              <a:t> of </a:t>
            </a:r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err="1" smtClean="0"/>
              <a:t>project</a:t>
            </a:r>
            <a:r>
              <a:rPr lang="pl-PL" dirty="0" smtClean="0"/>
              <a:t>: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sz="4800" dirty="0" smtClean="0"/>
              <a:t>http://www.inp.uw.edu.pl/projekt_wybory_turcja/en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err="1" smtClean="0"/>
              <a:t>Main</a:t>
            </a:r>
            <a:r>
              <a:rPr lang="pl-PL" b="1" dirty="0" smtClean="0"/>
              <a:t> </a:t>
            </a:r>
            <a:r>
              <a:rPr lang="pl-PL" b="1" dirty="0" err="1" smtClean="0"/>
              <a:t>research</a:t>
            </a:r>
            <a:r>
              <a:rPr lang="pl-PL" b="1" dirty="0" smtClean="0"/>
              <a:t> </a:t>
            </a:r>
            <a:r>
              <a:rPr lang="pl-PL" b="1" dirty="0" err="1" smtClean="0"/>
              <a:t>goal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78358" indent="-514350">
              <a:buFont typeface="Wingdings" pitchFamily="2" charset="2"/>
              <a:buChar char="q"/>
            </a:pPr>
            <a:r>
              <a:rPr lang="pl-PL" i="1" dirty="0" smtClean="0"/>
              <a:t>C</a:t>
            </a:r>
            <a:r>
              <a:rPr lang="en-US" i="1" dirty="0" err="1" smtClean="0"/>
              <a:t>ontribut</a:t>
            </a:r>
            <a:r>
              <a:rPr lang="pl-PL" i="1" dirty="0" err="1" smtClean="0"/>
              <a:t>ion</a:t>
            </a:r>
            <a:r>
              <a:rPr lang="en-US" i="1" dirty="0" smtClean="0"/>
              <a:t> to the development of the research on the de-democratization</a:t>
            </a:r>
            <a:r>
              <a:rPr lang="pl-PL" i="1" dirty="0" smtClean="0"/>
              <a:t> </a:t>
            </a:r>
            <a:r>
              <a:rPr lang="pl-PL" i="1" dirty="0" err="1" smtClean="0"/>
              <a:t>thanks</a:t>
            </a:r>
            <a:r>
              <a:rPr lang="pl-PL" i="1" dirty="0" smtClean="0"/>
              <a:t> to</a:t>
            </a:r>
            <a:r>
              <a:rPr lang="en-US" i="1" dirty="0" smtClean="0"/>
              <a:t> </a:t>
            </a:r>
            <a:r>
              <a:rPr lang="en-US" i="1" dirty="0" err="1" smtClean="0"/>
              <a:t>carryi</a:t>
            </a:r>
            <a:r>
              <a:rPr lang="pl-PL" i="1" dirty="0" err="1" smtClean="0"/>
              <a:t>ng</a:t>
            </a:r>
            <a:r>
              <a:rPr lang="en-US" i="1" dirty="0" smtClean="0"/>
              <a:t> out the analysis of the state of elections in selected countries in Europe and its neighborhood as the crucial democratic institution</a:t>
            </a:r>
            <a:r>
              <a:rPr lang="pl-PL" i="1" dirty="0" smtClean="0"/>
              <a:t>.</a:t>
            </a:r>
          </a:p>
          <a:p>
            <a:pPr marL="578358" indent="-514350">
              <a:buFont typeface="Wingdings" pitchFamily="2" charset="2"/>
              <a:buChar char="q"/>
            </a:pPr>
            <a:r>
              <a:rPr lang="en-US" dirty="0" smtClean="0"/>
              <a:t>It can help to identify better not only the phenomenon of de-democratization but also the types of regimes existing nowadays in this region. </a:t>
            </a:r>
            <a:endParaRPr lang="pl-PL" dirty="0" smtClean="0"/>
          </a:p>
          <a:p>
            <a:pPr marL="578358" indent="-514350">
              <a:buFont typeface="Wingdings" pitchFamily="2" charset="2"/>
              <a:buChar char="q"/>
            </a:pPr>
            <a:endParaRPr lang="pl-PL" dirty="0" smtClean="0"/>
          </a:p>
          <a:p>
            <a:pPr marL="578358" indent="-514350">
              <a:buFont typeface="Wingdings" pitchFamily="2" charset="2"/>
              <a:buChar char="q"/>
            </a:pPr>
            <a:endParaRPr lang="pl-PL" dirty="0" smtClean="0"/>
          </a:p>
          <a:p>
            <a:pPr marL="578358" indent="-514350">
              <a:buFont typeface="Wingdings" pitchFamily="2" charset="2"/>
              <a:buChar char="q"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err="1" smtClean="0"/>
              <a:t>Research</a:t>
            </a:r>
            <a:r>
              <a:rPr lang="pl-PL" b="1" dirty="0" smtClean="0"/>
              <a:t> </a:t>
            </a:r>
            <a:r>
              <a:rPr lang="pl-PL" b="1" dirty="0" err="1" smtClean="0"/>
              <a:t>focus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968552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pl-PL" dirty="0" err="1" smtClean="0"/>
              <a:t>Competitiveness</a:t>
            </a:r>
            <a:r>
              <a:rPr lang="pl-PL" dirty="0" smtClean="0"/>
              <a:t> of </a:t>
            </a:r>
            <a:r>
              <a:rPr lang="pl-PL" dirty="0" err="1" smtClean="0"/>
              <a:t>elections</a:t>
            </a:r>
            <a:r>
              <a:rPr lang="pl-PL" dirty="0" smtClean="0"/>
              <a:t> – </a:t>
            </a:r>
            <a:r>
              <a:rPr lang="pl-PL" dirty="0" err="1" smtClean="0"/>
              <a:t>crucial</a:t>
            </a:r>
            <a:r>
              <a:rPr lang="pl-PL" dirty="0" smtClean="0"/>
              <a:t> for </a:t>
            </a:r>
            <a:r>
              <a:rPr lang="pl-PL" dirty="0" err="1" smtClean="0"/>
              <a:t>regime</a:t>
            </a:r>
            <a:r>
              <a:rPr lang="pl-PL" dirty="0" smtClean="0"/>
              <a:t> </a:t>
            </a:r>
            <a:r>
              <a:rPr lang="pl-PL" dirty="0" err="1" smtClean="0"/>
              <a:t>type</a:t>
            </a:r>
            <a:r>
              <a:rPr lang="pl-PL" dirty="0" smtClean="0"/>
              <a:t>; </a:t>
            </a:r>
            <a:r>
              <a:rPr lang="pl-PL" dirty="0" err="1" smtClean="0"/>
              <a:t>electoral</a:t>
            </a:r>
            <a:r>
              <a:rPr lang="pl-PL" dirty="0" smtClean="0"/>
              <a:t> </a:t>
            </a:r>
            <a:r>
              <a:rPr lang="pl-PL" dirty="0" err="1" smtClean="0"/>
              <a:t>malpractice</a:t>
            </a:r>
            <a:endParaRPr lang="pl-PL" dirty="0" smtClean="0"/>
          </a:p>
          <a:p>
            <a:pPr>
              <a:buFont typeface="Wingdings" pitchFamily="2" charset="2"/>
              <a:buChar char="Ø"/>
            </a:pPr>
            <a:r>
              <a:rPr lang="pl-PL" dirty="0" err="1" smtClean="0"/>
              <a:t>Recent</a:t>
            </a:r>
            <a:r>
              <a:rPr lang="pl-PL" dirty="0" smtClean="0"/>
              <a:t> </a:t>
            </a:r>
            <a:r>
              <a:rPr lang="pl-PL" dirty="0" err="1" smtClean="0"/>
              <a:t>elections</a:t>
            </a:r>
            <a:r>
              <a:rPr lang="pl-PL" dirty="0" smtClean="0"/>
              <a:t> </a:t>
            </a:r>
            <a:r>
              <a:rPr lang="pl-PL" dirty="0" err="1" smtClean="0"/>
              <a:t>in</a:t>
            </a:r>
            <a:r>
              <a:rPr lang="pl-PL" dirty="0" smtClean="0"/>
              <a:t> </a:t>
            </a:r>
            <a:r>
              <a:rPr lang="pl-PL" dirty="0" err="1" smtClean="0"/>
              <a:t>selected</a:t>
            </a:r>
            <a:r>
              <a:rPr lang="pl-PL" dirty="0" smtClean="0"/>
              <a:t> </a:t>
            </a:r>
            <a:r>
              <a:rPr lang="pl-PL" dirty="0" err="1" smtClean="0"/>
              <a:t>countries</a:t>
            </a:r>
            <a:endParaRPr lang="pl-PL" dirty="0" smtClean="0"/>
          </a:p>
          <a:p>
            <a:pPr>
              <a:buNone/>
            </a:pPr>
            <a:r>
              <a:rPr lang="pl-PL" dirty="0" smtClean="0"/>
              <a:t>a) </a:t>
            </a:r>
            <a:r>
              <a:rPr lang="pl-PL" dirty="0" err="1" smtClean="0"/>
              <a:t>Main</a:t>
            </a:r>
            <a:r>
              <a:rPr lang="pl-PL" dirty="0" smtClean="0"/>
              <a:t> </a:t>
            </a:r>
            <a:r>
              <a:rPr lang="pl-PL" dirty="0" err="1" smtClean="0"/>
              <a:t>case</a:t>
            </a:r>
            <a:r>
              <a:rPr lang="pl-PL" dirty="0" smtClean="0"/>
              <a:t> - </a:t>
            </a:r>
            <a:r>
              <a:rPr lang="pl-PL" b="1" dirty="0" smtClean="0"/>
              <a:t>Turkey</a:t>
            </a:r>
            <a:r>
              <a:rPr lang="pl-PL" dirty="0" smtClean="0"/>
              <a:t> – 2014 </a:t>
            </a:r>
            <a:r>
              <a:rPr lang="pl-PL" dirty="0" err="1" smtClean="0"/>
              <a:t>presidential</a:t>
            </a:r>
            <a:r>
              <a:rPr lang="pl-PL" dirty="0" smtClean="0"/>
              <a:t> </a:t>
            </a:r>
            <a:r>
              <a:rPr lang="pl-PL" dirty="0" err="1" smtClean="0"/>
              <a:t>elections</a:t>
            </a:r>
            <a:r>
              <a:rPr lang="pl-PL" dirty="0" smtClean="0"/>
              <a:t>, 2015 </a:t>
            </a:r>
            <a:r>
              <a:rPr lang="pl-PL" dirty="0" err="1" smtClean="0"/>
              <a:t>parliamentary</a:t>
            </a:r>
            <a:r>
              <a:rPr lang="pl-PL" dirty="0" smtClean="0"/>
              <a:t> </a:t>
            </a:r>
            <a:r>
              <a:rPr lang="pl-PL" dirty="0" err="1" smtClean="0"/>
              <a:t>elections</a:t>
            </a:r>
            <a:endParaRPr lang="pl-PL" dirty="0" smtClean="0"/>
          </a:p>
          <a:p>
            <a:pPr>
              <a:buNone/>
            </a:pPr>
            <a:r>
              <a:rPr lang="pl-PL" dirty="0" smtClean="0"/>
              <a:t>b) </a:t>
            </a:r>
            <a:r>
              <a:rPr lang="pl-PL" dirty="0" err="1" smtClean="0"/>
              <a:t>Comparative</a:t>
            </a:r>
            <a:r>
              <a:rPr lang="pl-PL" dirty="0" smtClean="0"/>
              <a:t> </a:t>
            </a:r>
            <a:r>
              <a:rPr lang="pl-PL" dirty="0" err="1" smtClean="0"/>
              <a:t>cases</a:t>
            </a:r>
            <a:r>
              <a:rPr lang="pl-PL" dirty="0" smtClean="0"/>
              <a:t>:</a:t>
            </a:r>
          </a:p>
          <a:p>
            <a:pPr>
              <a:buNone/>
            </a:pPr>
            <a:r>
              <a:rPr lang="pl-PL" b="1" dirty="0" err="1" smtClean="0"/>
              <a:t>Belarus</a:t>
            </a:r>
            <a:r>
              <a:rPr lang="pl-PL" b="1" dirty="0" smtClean="0"/>
              <a:t> (</a:t>
            </a:r>
            <a:r>
              <a:rPr lang="pl-PL" b="1" dirty="0" err="1" smtClean="0"/>
              <a:t>control</a:t>
            </a:r>
            <a:r>
              <a:rPr lang="pl-PL" b="1" dirty="0" smtClean="0"/>
              <a:t> </a:t>
            </a:r>
            <a:r>
              <a:rPr lang="pl-PL" b="1" dirty="0" err="1" smtClean="0"/>
              <a:t>case</a:t>
            </a:r>
            <a:r>
              <a:rPr lang="pl-PL" b="1" dirty="0" smtClean="0"/>
              <a:t>)</a:t>
            </a:r>
            <a:r>
              <a:rPr lang="pl-PL" dirty="0" smtClean="0"/>
              <a:t> – 2015 </a:t>
            </a:r>
            <a:r>
              <a:rPr lang="pl-PL" dirty="0" err="1" smtClean="0"/>
              <a:t>presidential</a:t>
            </a:r>
            <a:r>
              <a:rPr lang="pl-PL" dirty="0" smtClean="0"/>
              <a:t> </a:t>
            </a:r>
            <a:r>
              <a:rPr lang="pl-PL" dirty="0" err="1" smtClean="0"/>
              <a:t>elections</a:t>
            </a:r>
            <a:r>
              <a:rPr lang="pl-PL" dirty="0" smtClean="0"/>
              <a:t>, 2016 </a:t>
            </a:r>
            <a:r>
              <a:rPr lang="pl-PL" dirty="0" err="1" smtClean="0"/>
              <a:t>parliamentary</a:t>
            </a:r>
            <a:r>
              <a:rPr lang="pl-PL" dirty="0" smtClean="0"/>
              <a:t> </a:t>
            </a:r>
            <a:r>
              <a:rPr lang="pl-PL" dirty="0" err="1" smtClean="0"/>
              <a:t>elections</a:t>
            </a:r>
            <a:r>
              <a:rPr lang="pl-PL" dirty="0" smtClean="0"/>
              <a:t> </a:t>
            </a:r>
          </a:p>
          <a:p>
            <a:pPr>
              <a:buNone/>
            </a:pPr>
            <a:r>
              <a:rPr lang="pl-PL" b="1" dirty="0" err="1" smtClean="0"/>
              <a:t>Hungary</a:t>
            </a:r>
            <a:r>
              <a:rPr lang="pl-PL" dirty="0" smtClean="0"/>
              <a:t> – 2014 </a:t>
            </a:r>
            <a:r>
              <a:rPr lang="pl-PL" dirty="0" err="1" smtClean="0"/>
              <a:t>parliamentary</a:t>
            </a:r>
            <a:r>
              <a:rPr lang="pl-PL" dirty="0" smtClean="0"/>
              <a:t> </a:t>
            </a:r>
            <a:r>
              <a:rPr lang="pl-PL" dirty="0" err="1" smtClean="0"/>
              <a:t>elections</a:t>
            </a:r>
            <a:endParaRPr lang="pl-PL" dirty="0"/>
          </a:p>
          <a:p>
            <a:pPr>
              <a:buNone/>
            </a:pPr>
            <a:r>
              <a:rPr lang="pl-PL" b="1" dirty="0" smtClean="0"/>
              <a:t>Macedonia</a:t>
            </a:r>
            <a:r>
              <a:rPr lang="pl-PL" dirty="0" smtClean="0"/>
              <a:t> – 2014 </a:t>
            </a:r>
            <a:r>
              <a:rPr lang="pl-PL" dirty="0" err="1" smtClean="0"/>
              <a:t>parliamentary</a:t>
            </a:r>
            <a:r>
              <a:rPr lang="pl-PL" dirty="0" smtClean="0"/>
              <a:t> and </a:t>
            </a:r>
            <a:r>
              <a:rPr lang="pl-PL" dirty="0" err="1" smtClean="0"/>
              <a:t>presidential</a:t>
            </a:r>
            <a:r>
              <a:rPr lang="pl-PL" dirty="0" smtClean="0"/>
              <a:t> </a:t>
            </a:r>
            <a:r>
              <a:rPr lang="pl-PL" dirty="0" err="1" smtClean="0"/>
              <a:t>elections</a:t>
            </a:r>
            <a:r>
              <a:rPr lang="pl-PL" dirty="0" smtClean="0"/>
              <a:t>, 2016 (</a:t>
            </a:r>
            <a:r>
              <a:rPr lang="pl-PL" dirty="0" err="1" smtClean="0"/>
              <a:t>June</a:t>
            </a:r>
            <a:r>
              <a:rPr lang="pl-PL" dirty="0" smtClean="0"/>
              <a:t>/</a:t>
            </a:r>
            <a:r>
              <a:rPr lang="pl-PL" dirty="0" err="1" smtClean="0"/>
              <a:t>December</a:t>
            </a:r>
            <a:r>
              <a:rPr lang="pl-PL" dirty="0" smtClean="0"/>
              <a:t>) </a:t>
            </a:r>
            <a:r>
              <a:rPr lang="pl-PL" dirty="0" err="1" smtClean="0"/>
              <a:t>parliamentary</a:t>
            </a:r>
            <a:r>
              <a:rPr lang="pl-PL" dirty="0" smtClean="0"/>
              <a:t> </a:t>
            </a:r>
            <a:r>
              <a:rPr lang="pl-PL" dirty="0" err="1" smtClean="0"/>
              <a:t>elections</a:t>
            </a:r>
            <a:endParaRPr lang="pl-PL" dirty="0" smtClean="0"/>
          </a:p>
          <a:p>
            <a:pPr>
              <a:buNone/>
            </a:pPr>
            <a:r>
              <a:rPr lang="pl-PL" b="1" dirty="0"/>
              <a:t>Serbia</a:t>
            </a:r>
            <a:r>
              <a:rPr lang="pl-PL" dirty="0"/>
              <a:t> – 2016 </a:t>
            </a:r>
            <a:r>
              <a:rPr lang="pl-PL" dirty="0" err="1"/>
              <a:t>parliamentary</a:t>
            </a:r>
            <a:r>
              <a:rPr lang="pl-PL" dirty="0"/>
              <a:t> </a:t>
            </a:r>
            <a:r>
              <a:rPr lang="pl-PL" dirty="0" err="1"/>
              <a:t>elections</a:t>
            </a:r>
            <a:r>
              <a:rPr lang="pl-PL" dirty="0"/>
              <a:t>, 2017 </a:t>
            </a:r>
            <a:r>
              <a:rPr lang="pl-PL" dirty="0" err="1"/>
              <a:t>presidential</a:t>
            </a:r>
            <a:r>
              <a:rPr lang="pl-PL" dirty="0"/>
              <a:t> </a:t>
            </a:r>
            <a:r>
              <a:rPr lang="pl-PL" dirty="0" err="1"/>
              <a:t>elections</a:t>
            </a:r>
            <a:endParaRPr lang="pl-PL" dirty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Font typeface="Wingdings" pitchFamily="2" charset="2"/>
              <a:buChar char="Ø"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err="1" smtClean="0"/>
              <a:t>Main</a:t>
            </a:r>
            <a:r>
              <a:rPr lang="pl-PL" b="1" dirty="0" smtClean="0"/>
              <a:t> </a:t>
            </a:r>
            <a:r>
              <a:rPr lang="pl-PL" b="1" dirty="0" err="1" smtClean="0"/>
              <a:t>research</a:t>
            </a:r>
            <a:r>
              <a:rPr lang="pl-PL" b="1" dirty="0" smtClean="0"/>
              <a:t> </a:t>
            </a:r>
            <a:r>
              <a:rPr lang="pl-PL" b="1" dirty="0" err="1" smtClean="0"/>
              <a:t>question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Are elections in the selected countries free, fair and competitive? </a:t>
            </a:r>
            <a:endParaRPr lang="pl-PL" dirty="0" smtClean="0"/>
          </a:p>
          <a:p>
            <a:pPr>
              <a:buNone/>
            </a:pPr>
            <a:r>
              <a:rPr lang="en-US" dirty="0" smtClean="0"/>
              <a:t>Can some types of electoral malpractice and irregularities be identified? </a:t>
            </a:r>
            <a:endParaRPr lang="pl-PL" dirty="0" smtClean="0"/>
          </a:p>
          <a:p>
            <a:pPr>
              <a:buNone/>
            </a:pPr>
            <a:r>
              <a:rPr lang="en-US" dirty="0" smtClean="0"/>
              <a:t>How does the state of elections in terms of their fairness and competiveness influence the political regime? </a:t>
            </a:r>
            <a:endParaRPr lang="pl-PL" dirty="0" smtClean="0"/>
          </a:p>
          <a:p>
            <a:pPr>
              <a:buNone/>
            </a:pPr>
            <a:r>
              <a:rPr lang="en-US" dirty="0" smtClean="0"/>
              <a:t>What does it tell us about the EU impact on political systems of states being EU members or associated members</a:t>
            </a:r>
            <a:r>
              <a:rPr lang="pl-PL" dirty="0" smtClean="0"/>
              <a:t>?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err="1" smtClean="0"/>
              <a:t>Research</a:t>
            </a:r>
            <a:r>
              <a:rPr lang="pl-PL" b="1" dirty="0" smtClean="0"/>
              <a:t> </a:t>
            </a:r>
            <a:r>
              <a:rPr lang="pl-PL" b="1" dirty="0" err="1" smtClean="0"/>
              <a:t>hypothesis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I</a:t>
            </a:r>
            <a:r>
              <a:rPr lang="en-US" dirty="0" smtClean="0"/>
              <a:t>n the countries in Europe and its close neighborhood elections’ competitiveness limited by incumbents can in the long run become a factor deciding not only about a change within the political regime (e.g. loss of democratic quality) and but also a change of the regime (to less democratic one).</a:t>
            </a:r>
            <a:endParaRPr lang="pl-PL" dirty="0" smtClean="0"/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err="1" smtClean="0"/>
              <a:t>Electoral</a:t>
            </a:r>
            <a:r>
              <a:rPr lang="pl-PL" b="1" dirty="0" smtClean="0"/>
              <a:t> </a:t>
            </a:r>
            <a:r>
              <a:rPr lang="pl-PL" b="1" dirty="0" err="1" smtClean="0"/>
              <a:t>malpractice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 smtClean="0"/>
              <a:t>T</a:t>
            </a:r>
            <a:r>
              <a:rPr lang="en-US" b="1" dirty="0" smtClean="0"/>
              <a:t>he violation of electoral integrity</a:t>
            </a:r>
            <a:r>
              <a:rPr lang="en-US" dirty="0" smtClean="0"/>
              <a:t>, </a:t>
            </a:r>
            <a:r>
              <a:rPr lang="pl-PL" dirty="0" err="1" smtClean="0"/>
              <a:t>i.e</a:t>
            </a:r>
            <a:r>
              <a:rPr lang="pl-PL" dirty="0" smtClean="0"/>
              <a:t>.</a:t>
            </a:r>
            <a:r>
              <a:rPr lang="en-US" dirty="0" smtClean="0"/>
              <a:t>  violation of internationally accepted standards of elections throughout the whole electoral cycle</a:t>
            </a:r>
            <a:r>
              <a:rPr lang="pl-PL" dirty="0" smtClean="0"/>
              <a:t> - </a:t>
            </a:r>
            <a:r>
              <a:rPr lang="en-US" dirty="0" smtClean="0"/>
              <a:t>in the pre-electoral period, during the campaign, on the voting day as well as after the elections</a:t>
            </a:r>
            <a:endParaRPr lang="pl-PL" dirty="0" smtClean="0"/>
          </a:p>
          <a:p>
            <a:r>
              <a:rPr lang="pl-PL" dirty="0" err="1" smtClean="0"/>
              <a:t>Malpractice</a:t>
            </a:r>
            <a:r>
              <a:rPr lang="pl-PL" dirty="0" smtClean="0"/>
              <a:t> </a:t>
            </a:r>
            <a:r>
              <a:rPr lang="pl-PL" dirty="0" err="1" smtClean="0"/>
              <a:t>vs</a:t>
            </a:r>
            <a:r>
              <a:rPr lang="pl-PL" dirty="0" smtClean="0"/>
              <a:t>. ‘</a:t>
            </a:r>
            <a:r>
              <a:rPr lang="pl-PL" dirty="0" err="1" smtClean="0"/>
              <a:t>mispractice</a:t>
            </a:r>
            <a:r>
              <a:rPr lang="pl-PL" dirty="0" smtClean="0"/>
              <a:t>’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err="1" smtClean="0"/>
              <a:t>Typology</a:t>
            </a:r>
            <a:r>
              <a:rPr lang="pl-PL" b="1" dirty="0" smtClean="0"/>
              <a:t> of </a:t>
            </a:r>
            <a:r>
              <a:rPr lang="pl-PL" b="1" dirty="0" err="1" smtClean="0"/>
              <a:t>electoral</a:t>
            </a:r>
            <a:r>
              <a:rPr lang="pl-PL" b="1" dirty="0" smtClean="0"/>
              <a:t> </a:t>
            </a:r>
            <a:r>
              <a:rPr lang="pl-PL" b="1" dirty="0" err="1" smtClean="0"/>
              <a:t>malpractices</a:t>
            </a:r>
            <a:r>
              <a:rPr lang="pl-PL" b="1" dirty="0" smtClean="0"/>
              <a:t> (</a:t>
            </a:r>
            <a:r>
              <a:rPr lang="pl-PL" b="1" dirty="0" err="1" smtClean="0"/>
              <a:t>Birch</a:t>
            </a:r>
            <a:r>
              <a:rPr lang="pl-PL" b="1" dirty="0" smtClean="0"/>
              <a:t> 2011)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4000" dirty="0" err="1" smtClean="0"/>
              <a:t>Manipulation</a:t>
            </a:r>
            <a:r>
              <a:rPr lang="pl-PL" sz="4000" dirty="0" smtClean="0"/>
              <a:t> of </a:t>
            </a:r>
            <a:r>
              <a:rPr lang="pl-PL" sz="4000" dirty="0" err="1" smtClean="0"/>
              <a:t>the</a:t>
            </a:r>
            <a:r>
              <a:rPr lang="pl-PL" sz="4000" dirty="0" smtClean="0"/>
              <a:t> law</a:t>
            </a:r>
          </a:p>
          <a:p>
            <a:r>
              <a:rPr lang="pl-PL" sz="4000" dirty="0" err="1" smtClean="0"/>
              <a:t>Manipulation</a:t>
            </a:r>
            <a:r>
              <a:rPr lang="pl-PL" sz="4000" dirty="0" smtClean="0"/>
              <a:t> of </a:t>
            </a:r>
            <a:r>
              <a:rPr lang="pl-PL" sz="4000" dirty="0" err="1" smtClean="0"/>
              <a:t>the</a:t>
            </a:r>
            <a:r>
              <a:rPr lang="pl-PL" sz="4000" dirty="0" smtClean="0"/>
              <a:t> </a:t>
            </a:r>
            <a:r>
              <a:rPr lang="pl-PL" sz="4000" dirty="0" err="1" smtClean="0"/>
              <a:t>vote</a:t>
            </a:r>
            <a:r>
              <a:rPr lang="pl-PL" sz="4000" dirty="0" smtClean="0"/>
              <a:t> </a:t>
            </a:r>
            <a:r>
              <a:rPr lang="pl-PL" sz="4000" dirty="0" err="1" smtClean="0"/>
              <a:t>choice</a:t>
            </a:r>
            <a:r>
              <a:rPr lang="pl-PL" sz="4000" dirty="0" smtClean="0"/>
              <a:t> </a:t>
            </a:r>
          </a:p>
          <a:p>
            <a:r>
              <a:rPr lang="pl-PL" sz="4000" dirty="0" err="1" smtClean="0"/>
              <a:t>Mainipulation</a:t>
            </a:r>
            <a:r>
              <a:rPr lang="pl-PL" sz="4000" dirty="0" smtClean="0"/>
              <a:t> of </a:t>
            </a:r>
            <a:r>
              <a:rPr lang="pl-PL" sz="4000" dirty="0" err="1" smtClean="0"/>
              <a:t>the</a:t>
            </a:r>
            <a:r>
              <a:rPr lang="pl-PL" sz="4000" dirty="0" smtClean="0"/>
              <a:t> </a:t>
            </a:r>
            <a:r>
              <a:rPr lang="pl-PL" sz="4000" dirty="0" err="1" smtClean="0"/>
              <a:t>voting</a:t>
            </a:r>
            <a:r>
              <a:rPr lang="pl-PL" sz="4000" dirty="0" smtClean="0"/>
              <a:t> </a:t>
            </a:r>
            <a:r>
              <a:rPr lang="pl-PL" sz="4000" dirty="0" err="1" smtClean="0"/>
              <a:t>act</a:t>
            </a:r>
            <a:endParaRPr lang="pl-PL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err="1" smtClean="0"/>
              <a:t>Electoral</a:t>
            </a:r>
            <a:r>
              <a:rPr lang="pl-PL" b="1" dirty="0" smtClean="0"/>
              <a:t> </a:t>
            </a:r>
            <a:r>
              <a:rPr lang="pl-PL" b="1" dirty="0" err="1" smtClean="0"/>
              <a:t>malpractices</a:t>
            </a:r>
            <a:r>
              <a:rPr lang="pl-PL" b="1" dirty="0" smtClean="0"/>
              <a:t> </a:t>
            </a:r>
            <a:r>
              <a:rPr lang="pl-PL" b="1" dirty="0" err="1" smtClean="0"/>
              <a:t>in</a:t>
            </a:r>
            <a:r>
              <a:rPr lang="pl-PL" b="1" dirty="0" smtClean="0"/>
              <a:t> Turkey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Electoral Integrity Project</a:t>
            </a:r>
            <a:r>
              <a:rPr lang="pl-PL" dirty="0" smtClean="0"/>
              <a:t> ranking:</a:t>
            </a:r>
          </a:p>
          <a:p>
            <a:pPr>
              <a:buNone/>
            </a:pPr>
            <a:r>
              <a:rPr lang="pl-PL" dirty="0" smtClean="0"/>
              <a:t>August 2014 </a:t>
            </a:r>
            <a:r>
              <a:rPr lang="pl-PL" dirty="0" err="1" smtClean="0"/>
              <a:t>presidential</a:t>
            </a:r>
            <a:r>
              <a:rPr lang="pl-PL" dirty="0" smtClean="0"/>
              <a:t> </a:t>
            </a:r>
            <a:r>
              <a:rPr lang="pl-PL" dirty="0" err="1" smtClean="0"/>
              <a:t>elections</a:t>
            </a:r>
            <a:r>
              <a:rPr lang="pl-PL" dirty="0" smtClean="0"/>
              <a:t> – 86th place (127 </a:t>
            </a:r>
            <a:r>
              <a:rPr lang="pl-PL" dirty="0" err="1" smtClean="0"/>
              <a:t>countries</a:t>
            </a:r>
            <a:r>
              <a:rPr lang="pl-PL" dirty="0" smtClean="0"/>
              <a:t>)</a:t>
            </a:r>
          </a:p>
          <a:p>
            <a:pPr>
              <a:buNone/>
            </a:pPr>
            <a:r>
              <a:rPr lang="pl-PL" dirty="0" smtClean="0"/>
              <a:t>2015 </a:t>
            </a:r>
            <a:r>
              <a:rPr lang="pl-PL" dirty="0" err="1" smtClean="0"/>
              <a:t>parliamentary</a:t>
            </a:r>
            <a:r>
              <a:rPr lang="pl-PL" dirty="0" smtClean="0"/>
              <a:t> </a:t>
            </a:r>
            <a:r>
              <a:rPr lang="pl-PL" dirty="0" err="1" smtClean="0"/>
              <a:t>elections</a:t>
            </a:r>
            <a:r>
              <a:rPr lang="pl-PL" dirty="0" smtClean="0"/>
              <a:t> – 101st place (135 </a:t>
            </a:r>
            <a:r>
              <a:rPr lang="pl-PL" dirty="0" err="1" smtClean="0"/>
              <a:t>countries</a:t>
            </a:r>
            <a:r>
              <a:rPr lang="pl-PL" dirty="0" smtClean="0"/>
              <a:t>)</a:t>
            </a:r>
          </a:p>
          <a:p>
            <a:r>
              <a:rPr lang="pl-PL" dirty="0" smtClean="0"/>
              <a:t>OSCE </a:t>
            </a:r>
            <a:r>
              <a:rPr lang="pl-PL" dirty="0" err="1" smtClean="0"/>
              <a:t>reports</a:t>
            </a:r>
            <a:r>
              <a:rPr lang="pl-PL" dirty="0" smtClean="0"/>
              <a:t> – </a:t>
            </a:r>
            <a:r>
              <a:rPr lang="pl-PL" dirty="0" err="1" smtClean="0"/>
              <a:t>although</a:t>
            </a:r>
            <a:r>
              <a:rPr lang="pl-PL" dirty="0" smtClean="0"/>
              <a:t> legal </a:t>
            </a:r>
            <a:r>
              <a:rPr lang="pl-PL" dirty="0" err="1" smtClean="0"/>
              <a:t>improvements</a:t>
            </a:r>
            <a:r>
              <a:rPr lang="pl-PL" dirty="0" smtClean="0"/>
              <a:t>, </a:t>
            </a:r>
            <a:r>
              <a:rPr lang="pl-PL" dirty="0" err="1" smtClean="0"/>
              <a:t>still</a:t>
            </a:r>
            <a:r>
              <a:rPr lang="pl-PL" dirty="0" smtClean="0"/>
              <a:t> </a:t>
            </a:r>
            <a:r>
              <a:rPr lang="pl-PL" dirty="0" err="1" smtClean="0"/>
              <a:t>defective</a:t>
            </a:r>
            <a:r>
              <a:rPr lang="pl-PL" dirty="0" smtClean="0"/>
              <a:t> </a:t>
            </a:r>
            <a:r>
              <a:rPr lang="pl-PL" dirty="0" err="1" smtClean="0"/>
              <a:t>or</a:t>
            </a:r>
            <a:r>
              <a:rPr lang="pl-PL" dirty="0" smtClean="0"/>
              <a:t> </a:t>
            </a:r>
            <a:r>
              <a:rPr lang="pl-PL" dirty="0" err="1" smtClean="0"/>
              <a:t>ambigous</a:t>
            </a:r>
            <a:r>
              <a:rPr lang="pl-PL" dirty="0" smtClean="0"/>
              <a:t> </a:t>
            </a:r>
            <a:r>
              <a:rPr lang="pl-PL" dirty="0" err="1" smtClean="0"/>
              <a:t>regulations</a:t>
            </a:r>
            <a:r>
              <a:rPr lang="pl-PL" dirty="0" smtClean="0"/>
              <a:t> &gt; </a:t>
            </a:r>
            <a:r>
              <a:rPr lang="pl-PL" dirty="0" err="1" smtClean="0"/>
              <a:t>malpractices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nergetyczny">
  <a:themeElements>
    <a:clrScheme name="Energetyczny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Energetyczny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Energetyczny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570</TotalTime>
  <Words>1385</Words>
  <Application>Microsoft Office PowerPoint</Application>
  <PresentationFormat>Pokaz na ekranie (4:3)</PresentationFormat>
  <Paragraphs>164</Paragraphs>
  <Slides>21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21</vt:i4>
      </vt:variant>
    </vt:vector>
  </HeadingPairs>
  <TitlesOfParts>
    <vt:vector size="28" baseType="lpstr">
      <vt:lpstr>Calibri</vt:lpstr>
      <vt:lpstr>Century Gothic</vt:lpstr>
      <vt:lpstr>Times New Roman</vt:lpstr>
      <vt:lpstr>Verdana</vt:lpstr>
      <vt:lpstr>Wingdings</vt:lpstr>
      <vt:lpstr>Wingdings 2</vt:lpstr>
      <vt:lpstr>Energetyczny</vt:lpstr>
      <vt:lpstr>        Beyond vote rigging: common patterns in electoral malpractices in de-democratizing regimes  Toruń, 5 December 2017 </vt:lpstr>
      <vt:lpstr>Paper – initial phase of the project</vt:lpstr>
      <vt:lpstr>Main research goal</vt:lpstr>
      <vt:lpstr>Research focus</vt:lpstr>
      <vt:lpstr>Main research question</vt:lpstr>
      <vt:lpstr>Research hypothesis</vt:lpstr>
      <vt:lpstr>Electoral malpractice</vt:lpstr>
      <vt:lpstr>Typology of electoral malpractices (Birch 2011)</vt:lpstr>
      <vt:lpstr>Electoral malpractices in Turkey</vt:lpstr>
      <vt:lpstr>General findings – electoral  malpractices in Turkey</vt:lpstr>
      <vt:lpstr>Manipulation of vote choice </vt:lpstr>
      <vt:lpstr>Other cases – General overview (EIP 2017)</vt:lpstr>
      <vt:lpstr>Other cases – Electoral laws (EIP 2017)</vt:lpstr>
      <vt:lpstr>Other cases – Media bias (EIP 2017)</vt:lpstr>
      <vt:lpstr>Other cases – Campaign finances/state resources  (EIP 2017)</vt:lpstr>
      <vt:lpstr>Conclusions</vt:lpstr>
      <vt:lpstr>Conclusions</vt:lpstr>
      <vt:lpstr>Conclusions</vt:lpstr>
      <vt:lpstr>Conclusions</vt:lpstr>
      <vt:lpstr>Conclusions</vt:lpstr>
      <vt:lpstr>Thank you for your attention!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Adam Szymanski</dc:creator>
  <cp:lastModifiedBy>UW</cp:lastModifiedBy>
  <cp:revision>49</cp:revision>
  <dcterms:created xsi:type="dcterms:W3CDTF">2017-01-31T13:05:55Z</dcterms:created>
  <dcterms:modified xsi:type="dcterms:W3CDTF">2017-12-04T15:12:33Z</dcterms:modified>
</cp:coreProperties>
</file>