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0" r:id="rId3"/>
    <p:sldId id="268" r:id="rId4"/>
    <p:sldId id="269" r:id="rId5"/>
    <p:sldId id="257" r:id="rId6"/>
    <p:sldId id="270" r:id="rId7"/>
    <p:sldId id="258" r:id="rId8"/>
    <p:sldId id="262" r:id="rId9"/>
    <p:sldId id="263" r:id="rId10"/>
    <p:sldId id="264" r:id="rId11"/>
    <p:sldId id="271" r:id="rId12"/>
    <p:sldId id="272" r:id="rId13"/>
    <p:sldId id="273" r:id="rId14"/>
    <p:sldId id="278" r:id="rId15"/>
    <p:sldId id="279" r:id="rId16"/>
    <p:sldId id="275" r:id="rId17"/>
    <p:sldId id="280" r:id="rId18"/>
    <p:sldId id="276" r:id="rId19"/>
    <p:sldId id="277" r:id="rId20"/>
    <p:sldId id="267" r:id="rId21"/>
    <p:sldId id="26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5795-26AE-42FF-85DA-840518F45590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B15A9-6813-40B4-B7E8-95FE171779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1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15A9-6813-40B4-B7E8-95FE17177985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7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04.12.2017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352839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en-US" dirty="0"/>
              <a:t> </a:t>
            </a:r>
            <a:r>
              <a:rPr lang="en-US" i="1" dirty="0"/>
              <a:t>Beyond vote rigging: common patterns in electoral malpractices in de-democratizing regimes 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 smtClean="0"/>
              <a:t>Toruń</a:t>
            </a:r>
            <a:r>
              <a:rPr lang="en-US" sz="3200" b="1" dirty="0" smtClean="0"/>
              <a:t>, </a:t>
            </a:r>
            <a:r>
              <a:rPr lang="pl-PL" sz="3200" b="1" dirty="0"/>
              <a:t>5</a:t>
            </a:r>
            <a:r>
              <a:rPr lang="en-US" sz="3200" b="1" dirty="0" smtClean="0"/>
              <a:t> </a:t>
            </a:r>
            <a:r>
              <a:rPr lang="pl-PL" sz="3200" b="1" dirty="0" err="1" smtClean="0"/>
              <a:t>December</a:t>
            </a:r>
            <a:r>
              <a:rPr lang="pl-PL" sz="3200" b="1" dirty="0" smtClean="0"/>
              <a:t> </a:t>
            </a:r>
            <a:r>
              <a:rPr lang="en-US" sz="3200" b="1" dirty="0" smtClean="0"/>
              <a:t>2017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488832" cy="1800200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Prof. </a:t>
            </a:r>
            <a:r>
              <a:rPr lang="en-US" b="1" dirty="0" smtClean="0">
                <a:solidFill>
                  <a:schemeClr val="tx1"/>
                </a:solidFill>
              </a:rPr>
              <a:t>Adam </a:t>
            </a:r>
            <a:r>
              <a:rPr lang="en-US" b="1" dirty="0" err="1">
                <a:solidFill>
                  <a:schemeClr val="tx1"/>
                </a:solidFill>
              </a:rPr>
              <a:t>Szymański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smtClean="0">
                <a:solidFill>
                  <a:schemeClr val="tx1"/>
                </a:solidFill>
              </a:rPr>
              <a:t>Warsaw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Wojciech </a:t>
            </a:r>
            <a:r>
              <a:rPr lang="pl-PL" b="1" dirty="0" err="1" smtClean="0">
                <a:solidFill>
                  <a:schemeClr val="tx1"/>
                </a:solidFill>
              </a:rPr>
              <a:t>Ufel</a:t>
            </a:r>
            <a:r>
              <a:rPr lang="pl-PL" b="1" dirty="0" smtClean="0">
                <a:solidFill>
                  <a:schemeClr val="tx1"/>
                </a:solidFill>
              </a:rPr>
              <a:t>, MA, University of Wrocław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General </a:t>
            </a:r>
            <a:r>
              <a:rPr lang="pl-PL" b="1" dirty="0" err="1" smtClean="0"/>
              <a:t>findings</a:t>
            </a:r>
            <a:r>
              <a:rPr lang="pl-PL" b="1" dirty="0" smtClean="0"/>
              <a:t> – </a:t>
            </a:r>
            <a:r>
              <a:rPr lang="pl-PL" b="1" dirty="0" err="1" smtClean="0"/>
              <a:t>electoral</a:t>
            </a:r>
            <a:r>
              <a:rPr lang="pl-PL" b="1" dirty="0" smtClean="0"/>
              <a:t>  </a:t>
            </a:r>
            <a:r>
              <a:rPr lang="pl-PL" b="1" dirty="0" err="1" smtClean="0"/>
              <a:t>malpractices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Turkey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AutoNum type="arabicPeriod"/>
            </a:pPr>
            <a:r>
              <a:rPr lang="pl-PL" sz="2800" dirty="0" smtClean="0"/>
              <a:t>Many legal </a:t>
            </a:r>
            <a:r>
              <a:rPr lang="pl-PL" sz="2800" dirty="0" err="1" smtClean="0"/>
              <a:t>deficits</a:t>
            </a:r>
            <a:r>
              <a:rPr lang="pl-PL" sz="2800" dirty="0" smtClean="0"/>
              <a:t> and </a:t>
            </a:r>
            <a:r>
              <a:rPr lang="pl-PL" sz="2800" dirty="0" err="1" smtClean="0"/>
              <a:t>mispractice</a:t>
            </a:r>
            <a:endParaRPr lang="pl-PL" sz="2800" dirty="0" smtClean="0"/>
          </a:p>
          <a:p>
            <a:pPr marL="578358" indent="-514350">
              <a:buAutoNum type="arabicPeriod"/>
            </a:pPr>
            <a:r>
              <a:rPr lang="pl-PL" sz="2800" dirty="0" err="1" smtClean="0"/>
              <a:t>Malpractices</a:t>
            </a:r>
            <a:r>
              <a:rPr lang="pl-PL" sz="2800" dirty="0" smtClean="0"/>
              <a:t> </a:t>
            </a:r>
            <a:r>
              <a:rPr lang="pl-PL" sz="2800" dirty="0" err="1" smtClean="0"/>
              <a:t>also</a:t>
            </a:r>
            <a:r>
              <a:rPr lang="pl-PL" sz="2800" dirty="0" smtClean="0"/>
              <a:t> </a:t>
            </a:r>
            <a:r>
              <a:rPr lang="pl-PL" sz="2800" dirty="0" err="1" smtClean="0"/>
              <a:t>present</a:t>
            </a:r>
            <a:r>
              <a:rPr lang="pl-PL" sz="2800" dirty="0" smtClean="0"/>
              <a:t>:</a:t>
            </a:r>
          </a:p>
          <a:p>
            <a:pPr marL="578358" indent="-514350">
              <a:buAutoNum type="alphaLcParenR"/>
            </a:pPr>
            <a:r>
              <a:rPr lang="pl-PL" sz="2800" dirty="0" err="1" smtClean="0"/>
              <a:t>mainly</a:t>
            </a:r>
            <a:r>
              <a:rPr lang="pl-PL" sz="2800" dirty="0" smtClean="0"/>
              <a:t> </a:t>
            </a:r>
            <a:r>
              <a:rPr lang="pl-PL" sz="2800" dirty="0" err="1" smtClean="0"/>
              <a:t>manipulation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law (first of </a:t>
            </a:r>
            <a:r>
              <a:rPr lang="pl-PL" sz="2800" dirty="0" err="1" smtClean="0"/>
              <a:t>all</a:t>
            </a:r>
            <a:r>
              <a:rPr lang="pl-PL" sz="2800" dirty="0" smtClean="0"/>
              <a:t> </a:t>
            </a:r>
            <a:r>
              <a:rPr lang="pl-PL" sz="2800" dirty="0" err="1" smtClean="0"/>
              <a:t>gerrymandering</a:t>
            </a:r>
            <a:r>
              <a:rPr lang="pl-PL" sz="2800" dirty="0" smtClean="0"/>
              <a:t>) and </a:t>
            </a:r>
            <a:r>
              <a:rPr lang="pl-PL" sz="2800" b="1" dirty="0" err="1" smtClean="0"/>
              <a:t>vote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choice</a:t>
            </a:r>
            <a:r>
              <a:rPr lang="pl-PL" sz="2800" b="1" dirty="0" smtClean="0"/>
              <a:t> (media </a:t>
            </a:r>
            <a:r>
              <a:rPr lang="pl-PL" sz="2800" b="1" dirty="0" err="1" smtClean="0"/>
              <a:t>bias</a:t>
            </a:r>
            <a:r>
              <a:rPr lang="pl-PL" sz="2800" b="1" dirty="0" smtClean="0"/>
              <a:t>, </a:t>
            </a:r>
            <a:r>
              <a:rPr lang="pl-PL" sz="2800" b="1" dirty="0" err="1" smtClean="0"/>
              <a:t>misuse</a:t>
            </a:r>
            <a:r>
              <a:rPr lang="pl-PL" sz="2800" b="1" dirty="0" smtClean="0"/>
              <a:t> of state resources, </a:t>
            </a:r>
            <a:r>
              <a:rPr lang="pl-PL" sz="2800" b="1" dirty="0" err="1" smtClean="0"/>
              <a:t>undue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impact</a:t>
            </a:r>
            <a:r>
              <a:rPr lang="pl-PL" sz="2800" b="1" dirty="0" smtClean="0"/>
              <a:t>) </a:t>
            </a:r>
            <a:r>
              <a:rPr lang="pl-PL" sz="2800" dirty="0" smtClean="0"/>
              <a:t>– </a:t>
            </a:r>
            <a:r>
              <a:rPr lang="pl-PL" sz="2800" dirty="0" err="1" smtClean="0"/>
              <a:t>usually</a:t>
            </a:r>
            <a:r>
              <a:rPr lang="pl-PL" sz="2800" dirty="0" smtClean="0"/>
              <a:t> </a:t>
            </a:r>
            <a:r>
              <a:rPr lang="pl-PL" sz="2800" dirty="0" err="1" smtClean="0"/>
              <a:t>use</a:t>
            </a:r>
            <a:r>
              <a:rPr lang="pl-PL" sz="2800" dirty="0" smtClean="0"/>
              <a:t> of </a:t>
            </a:r>
            <a:r>
              <a:rPr lang="pl-PL" sz="2800" dirty="0" err="1" smtClean="0"/>
              <a:t>incumbency</a:t>
            </a:r>
            <a:r>
              <a:rPr lang="pl-PL" sz="2800" dirty="0" smtClean="0"/>
              <a:t> </a:t>
            </a:r>
            <a:r>
              <a:rPr lang="pl-PL" sz="2800" dirty="0" err="1" smtClean="0"/>
              <a:t>advantage</a:t>
            </a:r>
            <a:r>
              <a:rPr lang="pl-PL" sz="2800" dirty="0" smtClean="0"/>
              <a:t> by </a:t>
            </a:r>
            <a:r>
              <a:rPr lang="pl-PL" sz="2800" dirty="0" err="1" smtClean="0"/>
              <a:t>the</a:t>
            </a:r>
            <a:r>
              <a:rPr lang="pl-PL" sz="2800" dirty="0" smtClean="0"/>
              <a:t> AKP – </a:t>
            </a:r>
            <a:r>
              <a:rPr lang="pl-PL" sz="2800" dirty="0" err="1" smtClean="0"/>
              <a:t>short</a:t>
            </a:r>
            <a:r>
              <a:rPr lang="pl-PL" sz="2800" dirty="0" smtClean="0"/>
              <a:t>- and long-term </a:t>
            </a:r>
            <a:r>
              <a:rPr lang="pl-PL" sz="2800" dirty="0" err="1" smtClean="0"/>
              <a:t>measures</a:t>
            </a:r>
            <a:r>
              <a:rPr lang="pl-PL" sz="2800" dirty="0" smtClean="0"/>
              <a:t> (</a:t>
            </a:r>
            <a:r>
              <a:rPr lang="pl-PL" sz="2800" dirty="0" err="1" smtClean="0"/>
              <a:t>clientelistic</a:t>
            </a:r>
            <a:r>
              <a:rPr lang="pl-PL" sz="2800" dirty="0" smtClean="0"/>
              <a:t> networks)</a:t>
            </a:r>
          </a:p>
          <a:p>
            <a:pPr marL="578358" indent="-514350">
              <a:buAutoNum type="alphaLcParenR"/>
            </a:pPr>
            <a:r>
              <a:rPr lang="pl-PL" sz="2800" dirty="0" err="1" smtClean="0"/>
              <a:t>voting</a:t>
            </a:r>
            <a:r>
              <a:rPr lang="pl-PL" sz="2800" dirty="0" smtClean="0"/>
              <a:t> </a:t>
            </a:r>
            <a:r>
              <a:rPr lang="pl-PL" sz="2800" dirty="0" err="1" smtClean="0"/>
              <a:t>act</a:t>
            </a:r>
            <a:r>
              <a:rPr lang="pl-PL" sz="2800" dirty="0" smtClean="0"/>
              <a:t> – fraud, etc. not </a:t>
            </a:r>
            <a:r>
              <a:rPr lang="pl-PL" sz="2800" dirty="0" err="1" smtClean="0"/>
              <a:t>necessary</a:t>
            </a:r>
            <a:r>
              <a:rPr lang="pl-PL" sz="2800" dirty="0" smtClean="0"/>
              <a:t> – </a:t>
            </a:r>
            <a:r>
              <a:rPr lang="pl-PL" sz="2800" dirty="0" err="1" smtClean="0"/>
              <a:t>particular</a:t>
            </a:r>
            <a:r>
              <a:rPr lang="pl-PL" sz="2800" dirty="0" smtClean="0"/>
              <a:t> </a:t>
            </a:r>
            <a:r>
              <a:rPr lang="pl-PL" sz="2800" dirty="0" err="1" smtClean="0"/>
              <a:t>atmosphere</a:t>
            </a:r>
            <a:r>
              <a:rPr lang="pl-PL" sz="2800" dirty="0" smtClean="0"/>
              <a:t> (</a:t>
            </a:r>
            <a:r>
              <a:rPr lang="pl-PL" sz="2800" dirty="0" err="1" smtClean="0"/>
              <a:t>polarisation</a:t>
            </a:r>
            <a:r>
              <a:rPr lang="pl-PL" sz="2800" dirty="0" smtClean="0"/>
              <a:t>, </a:t>
            </a:r>
            <a:r>
              <a:rPr lang="pl-PL" sz="2800" dirty="0" err="1" smtClean="0"/>
              <a:t>populism</a:t>
            </a:r>
            <a:r>
              <a:rPr lang="pl-PL" sz="2800" dirty="0" smtClean="0"/>
              <a:t>, </a:t>
            </a:r>
            <a:r>
              <a:rPr lang="pl-PL" sz="2800" dirty="0" err="1" smtClean="0"/>
              <a:t>use</a:t>
            </a:r>
            <a:r>
              <a:rPr lang="pl-PL" sz="2800" dirty="0" smtClean="0"/>
              <a:t> of </a:t>
            </a:r>
            <a:r>
              <a:rPr lang="pl-PL" sz="2800" dirty="0" err="1" smtClean="0"/>
              <a:t>fears</a:t>
            </a:r>
            <a:r>
              <a:rPr lang="pl-PL" sz="2800" dirty="0" smtClean="0"/>
              <a:t> and </a:t>
            </a:r>
            <a:r>
              <a:rPr lang="pl-PL" sz="2800" dirty="0" err="1" smtClean="0"/>
              <a:t>ideology</a:t>
            </a:r>
            <a:r>
              <a:rPr lang="pl-PL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err="1" smtClean="0"/>
              <a:t>Manipulation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vote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choice</a:t>
            </a:r>
            <a:r>
              <a:rPr lang="pl-PL" sz="4000" b="1" dirty="0" smtClean="0"/>
              <a:t> </a:t>
            </a:r>
            <a:endParaRPr lang="pl-PL" dirty="0"/>
          </a:p>
        </p:txBody>
      </p:sp>
      <p:pic>
        <p:nvPicPr>
          <p:cNvPr id="4" name="Symbol zastępczy zawartości 3" descr="20150527_1825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3890356" cy="3887336"/>
          </a:xfrm>
          <a:prstGeom prst="rect">
            <a:avLst/>
          </a:prstGeom>
        </p:spPr>
      </p:pic>
      <p:pic>
        <p:nvPicPr>
          <p:cNvPr id="5" name="Obraz 4" descr="20150528_1546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988840"/>
            <a:ext cx="4176464" cy="2204864"/>
          </a:xfrm>
          <a:prstGeom prst="rect">
            <a:avLst/>
          </a:prstGeom>
        </p:spPr>
      </p:pic>
      <p:pic>
        <p:nvPicPr>
          <p:cNvPr id="6" name="Obraz 5" descr="20150530_1507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221088"/>
            <a:ext cx="4128459" cy="1746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General </a:t>
            </a:r>
            <a:r>
              <a:rPr lang="pl-PL" b="1" dirty="0" err="1" smtClean="0"/>
              <a:t>overview</a:t>
            </a:r>
            <a:r>
              <a:rPr lang="pl-PL" b="1" dirty="0" smtClean="0"/>
              <a:t> (EIP 2017)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54832"/>
              </p:ext>
            </p:extLst>
          </p:nvPr>
        </p:nvGraphicFramePr>
        <p:xfrm>
          <a:off x="457200" y="1882776"/>
          <a:ext cx="8229598" cy="436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PEIIndexi</a:t>
                      </a:r>
                      <a:endParaRPr lang="en-GB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PEI </a:t>
                      </a:r>
                      <a:r>
                        <a:rPr lang="pl-PL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pl-PL" sz="1800" b="0" i="0" u="none" strike="noStrike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boundaries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47,39484151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41,592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38,884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56,18782043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44,188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69,394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44,466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45,428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69,772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Macedonia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47,72746468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52,147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52,572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40,157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48,47156779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34,444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39,47262319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34,222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39,77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</a:t>
            </a:r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laws</a:t>
            </a:r>
            <a:r>
              <a:rPr lang="pl-PL" b="1" dirty="0" smtClean="0"/>
              <a:t> (EIP 2017)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824765"/>
              </p:ext>
            </p:extLst>
          </p:nvPr>
        </p:nvGraphicFramePr>
        <p:xfrm>
          <a:off x="457200" y="1772817"/>
          <a:ext cx="8507287" cy="495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3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Electoral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Comments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Amendments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system, high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tolerance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malapportionment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allegations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gerrymandering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limitations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out-of-country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voting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Changes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Electoral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Code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as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well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as the major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change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the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Constitution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Mistrust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in a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-list,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limitations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to out-of-country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malapportionment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attempt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launching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noncompetitive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elections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has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been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corrected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through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facilitation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international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actors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esp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 EU)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Nonclear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overly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burdensome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procedures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registration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insufficient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rules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financial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auditing,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inaccurate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lists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Belarus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Permissive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system of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voter’s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registration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limitations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registration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campaigning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access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resources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Media </a:t>
            </a:r>
            <a:r>
              <a:rPr lang="pl-PL" b="1" dirty="0" err="1" smtClean="0"/>
              <a:t>bias</a:t>
            </a:r>
            <a:r>
              <a:rPr lang="pl-PL" b="1" dirty="0" smtClean="0"/>
              <a:t> (EIP 2017)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255126"/>
              </p:ext>
            </p:extLst>
          </p:nvPr>
        </p:nvGraphicFramePr>
        <p:xfrm>
          <a:off x="457200" y="1772817"/>
          <a:ext cx="8363273" cy="476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Comments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Biased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ownership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by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connected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FIDESZ,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lack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political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balance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Media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Council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Biased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(public and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) media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due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dominance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advertising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market (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self-censorship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failure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media to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distinguish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public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officials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Low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expensive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advertising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activities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officials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dominate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favoured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by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public tv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outlets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most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papers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Belarus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Lack of 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did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not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allow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make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informed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choice,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were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biased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favoured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obstruction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work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journalists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Despite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some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fair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media,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their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influence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very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1399032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</a:t>
            </a:r>
            <a:r>
              <a:rPr lang="pl-PL" b="1" dirty="0" err="1" smtClean="0"/>
              <a:t>Campaign</a:t>
            </a:r>
            <a:r>
              <a:rPr lang="pl-PL" b="1" dirty="0" smtClean="0"/>
              <a:t> </a:t>
            </a:r>
            <a:r>
              <a:rPr lang="pl-PL" b="1" dirty="0" err="1" smtClean="0"/>
              <a:t>finances</a:t>
            </a:r>
            <a:r>
              <a:rPr lang="pl-PL" b="1" dirty="0" smtClean="0"/>
              <a:t>/</a:t>
            </a:r>
            <a:r>
              <a:rPr lang="pl-PL" b="1" dirty="0" err="1" smtClean="0"/>
              <a:t>state</a:t>
            </a:r>
            <a:r>
              <a:rPr lang="pl-PL" b="1" dirty="0" smtClean="0"/>
              <a:t> </a:t>
            </a:r>
            <a:r>
              <a:rPr lang="pl-PL" b="1" dirty="0" err="1" smtClean="0"/>
              <a:t>resources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(EIP 2017)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465045"/>
              </p:ext>
            </p:extLst>
          </p:nvPr>
        </p:nvGraphicFramePr>
        <p:xfrm>
          <a:off x="457200" y="1772817"/>
          <a:ext cx="8579296" cy="471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4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Comments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State-financed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was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cheaply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sold to FIDESZ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during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elections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activities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blurring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division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party,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some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NGOs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actively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without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oversight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Additionally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clientelists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networks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were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used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finance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FIDESZ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involvement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civil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servants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the proces (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corruption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intimidation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significant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advantage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Significant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advantage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insufficient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donations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Belarus</a:t>
                      </a:r>
                      <a:endParaRPr lang="pl-PL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Lac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k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transparency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illegal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suport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many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NGOs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for the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business and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civil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servants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intimidation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misuse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resources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for the sake of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Times New Roman"/>
                          <a:cs typeface="Times New Roman"/>
                        </a:rPr>
                        <a:t>Many </a:t>
                      </a:r>
                      <a:r>
                        <a:rPr lang="pl-P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did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not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which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led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questioning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their</a:t>
                      </a:r>
                      <a:r>
                        <a:rPr lang="pl-PL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genuineness</a:t>
                      </a:r>
                      <a:endParaRPr lang="pl-P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Clr>
                <a:schemeClr val="tx1"/>
              </a:buClr>
              <a:buAutoNum type="arabicPeriod"/>
            </a:pPr>
            <a:r>
              <a:rPr lang="en-US" dirty="0" smtClean="0"/>
              <a:t>Despite the differences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details</a:t>
            </a:r>
            <a:r>
              <a:rPr lang="pl-PL" dirty="0" smtClean="0"/>
              <a:t>,</a:t>
            </a:r>
            <a:r>
              <a:rPr lang="en-US" dirty="0" smtClean="0"/>
              <a:t> in all analyzed states the incumbents have resorted to a plethora of means inhibiting their competitiveness, distorting the level playing field by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 smtClean="0"/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err="1" smtClean="0"/>
              <a:t>Discreetly</a:t>
            </a:r>
            <a:r>
              <a:rPr lang="pl-PL" dirty="0" smtClean="0"/>
              <a:t> </a:t>
            </a:r>
            <a:r>
              <a:rPr lang="pl-PL" dirty="0" err="1" smtClean="0"/>
              <a:t>manipulating</a:t>
            </a:r>
            <a:r>
              <a:rPr lang="pl-PL" dirty="0" smtClean="0"/>
              <a:t> the </a:t>
            </a:r>
            <a:r>
              <a:rPr lang="pl-PL" dirty="0" err="1" smtClean="0"/>
              <a:t>electoral</a:t>
            </a:r>
            <a:r>
              <a:rPr lang="pl-PL" dirty="0" smtClean="0"/>
              <a:t> law, </a:t>
            </a:r>
            <a:r>
              <a:rPr lang="pl-PL" dirty="0" err="1" smtClean="0"/>
              <a:t>administration</a:t>
            </a:r>
            <a:r>
              <a:rPr lang="pl-PL" dirty="0" smtClean="0"/>
              <a:t> and </a:t>
            </a:r>
            <a:r>
              <a:rPr lang="pl-PL" dirty="0" err="1" smtClean="0"/>
              <a:t>procedures</a:t>
            </a:r>
            <a:r>
              <a:rPr lang="pl-PL" dirty="0" smtClean="0"/>
              <a:t> (salami </a:t>
            </a:r>
            <a:r>
              <a:rPr lang="pl-PL" dirty="0" err="1" smtClean="0"/>
              <a:t>tactics</a:t>
            </a:r>
            <a:r>
              <a:rPr lang="pl-PL" dirty="0" smtClean="0"/>
              <a:t>)</a:t>
            </a:r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err="1" smtClean="0"/>
              <a:t>Deliberatly</a:t>
            </a:r>
            <a:r>
              <a:rPr lang="pl-PL" dirty="0" smtClean="0"/>
              <a:t> </a:t>
            </a:r>
            <a:r>
              <a:rPr lang="en-US" dirty="0" smtClean="0"/>
              <a:t>limiting the access of opposition parties to resources, </a:t>
            </a:r>
            <a:r>
              <a:rPr lang="pl-PL" dirty="0" err="1" smtClean="0"/>
              <a:t>especially</a:t>
            </a:r>
            <a:r>
              <a:rPr lang="pl-PL" dirty="0" smtClean="0"/>
              <a:t> </a:t>
            </a:r>
            <a:r>
              <a:rPr lang="en-US" dirty="0" smtClean="0"/>
              <a:t>media or financial</a:t>
            </a:r>
            <a:r>
              <a:rPr lang="pl-PL" dirty="0" smtClean="0"/>
              <a:t> and </a:t>
            </a:r>
            <a:r>
              <a:rPr lang="pl-PL" dirty="0" err="1" smtClean="0"/>
              <a:t>administrative</a:t>
            </a:r>
            <a:r>
              <a:rPr lang="en-US" dirty="0" smtClean="0"/>
              <a:t> asset</a:t>
            </a:r>
            <a:r>
              <a:rPr lang="pl-PL" dirty="0" smtClean="0"/>
              <a:t>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campaigning</a:t>
            </a:r>
            <a:r>
              <a:rPr lang="pl-PL" dirty="0" smtClean="0"/>
              <a:t> </a:t>
            </a:r>
            <a:r>
              <a:rPr lang="pl-PL" dirty="0" err="1" smtClean="0"/>
              <a:t>strategies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implemented</a:t>
            </a:r>
            <a:r>
              <a:rPr lang="pl-PL" dirty="0" smtClean="0"/>
              <a:t> in </a:t>
            </a:r>
            <a:r>
              <a:rPr lang="pl-PL" dirty="0" err="1" smtClean="0"/>
              <a:t>compared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 smtClean="0"/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/>
              <a:t>Extreme </a:t>
            </a:r>
            <a:r>
              <a:rPr lang="pl-PL" dirty="0" err="1" smtClean="0"/>
              <a:t>rivalry</a:t>
            </a:r>
            <a:r>
              <a:rPr lang="pl-PL" dirty="0" smtClean="0"/>
              <a:t> – high </a:t>
            </a:r>
            <a:r>
              <a:rPr lang="pl-PL" dirty="0" err="1" smtClean="0"/>
              <a:t>intensity</a:t>
            </a:r>
            <a:r>
              <a:rPr lang="pl-PL" dirty="0" smtClean="0"/>
              <a:t> </a:t>
            </a:r>
            <a:r>
              <a:rPr lang="pl-PL" dirty="0" err="1" smtClean="0"/>
              <a:t>campaigning</a:t>
            </a:r>
            <a:r>
              <a:rPr lang="pl-PL" dirty="0" smtClean="0"/>
              <a:t>, </a:t>
            </a:r>
            <a:r>
              <a:rPr lang="pl-PL" dirty="0" err="1" smtClean="0"/>
              <a:t>extensive</a:t>
            </a:r>
            <a:r>
              <a:rPr lang="pl-PL" dirty="0" smtClean="0"/>
              <a:t> </a:t>
            </a:r>
            <a:r>
              <a:rPr lang="pl-PL" dirty="0" err="1" smtClean="0"/>
              <a:t>advertising</a:t>
            </a:r>
            <a:r>
              <a:rPr lang="pl-PL" dirty="0" smtClean="0"/>
              <a:t>, </a:t>
            </a:r>
            <a:r>
              <a:rPr lang="pl-PL" dirty="0" err="1" smtClean="0"/>
              <a:t>blackmailing</a:t>
            </a:r>
            <a:r>
              <a:rPr lang="pl-PL" dirty="0" smtClean="0"/>
              <a:t> and </a:t>
            </a:r>
            <a:r>
              <a:rPr lang="pl-PL" dirty="0" err="1" smtClean="0"/>
              <a:t>accusations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rivals</a:t>
            </a:r>
            <a:r>
              <a:rPr lang="pl-PL" dirty="0" smtClean="0"/>
              <a:t>, </a:t>
            </a:r>
            <a:r>
              <a:rPr lang="pl-PL" dirty="0" err="1" smtClean="0"/>
              <a:t>anti-systemic</a:t>
            </a:r>
            <a:r>
              <a:rPr lang="pl-PL" dirty="0" smtClean="0"/>
              <a:t> </a:t>
            </a:r>
            <a:r>
              <a:rPr lang="pl-PL" dirty="0" err="1" smtClean="0"/>
              <a:t>rhetorics</a:t>
            </a:r>
            <a:r>
              <a:rPr lang="pl-PL" dirty="0" smtClean="0"/>
              <a:t> of „</a:t>
            </a:r>
            <a:r>
              <a:rPr lang="pl-PL" dirty="0" err="1" smtClean="0"/>
              <a:t>total</a:t>
            </a:r>
            <a:r>
              <a:rPr lang="pl-PL" dirty="0" smtClean="0"/>
              <a:t> war” (Turkey, </a:t>
            </a:r>
            <a:r>
              <a:rPr lang="pl-PL" dirty="0" err="1" smtClean="0"/>
              <a:t>Hungary</a:t>
            </a:r>
            <a:r>
              <a:rPr lang="pl-PL" dirty="0" smtClean="0"/>
              <a:t>)</a:t>
            </a:r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/>
              <a:t>Non-</a:t>
            </a:r>
            <a:r>
              <a:rPr lang="pl-PL" dirty="0" err="1" smtClean="0"/>
              <a:t>campaigning</a:t>
            </a:r>
            <a:r>
              <a:rPr lang="pl-PL" dirty="0" smtClean="0"/>
              <a:t> – </a:t>
            </a:r>
            <a:r>
              <a:rPr lang="pl-PL" dirty="0" err="1" smtClean="0"/>
              <a:t>low</a:t>
            </a:r>
            <a:r>
              <a:rPr lang="pl-PL" dirty="0" smtClean="0"/>
              <a:t> </a:t>
            </a:r>
            <a:r>
              <a:rPr lang="pl-PL" dirty="0" err="1" smtClean="0"/>
              <a:t>intensity</a:t>
            </a:r>
            <a:r>
              <a:rPr lang="pl-PL" dirty="0" smtClean="0"/>
              <a:t> </a:t>
            </a:r>
            <a:r>
              <a:rPr lang="pl-PL" dirty="0" err="1" smtClean="0"/>
              <a:t>campaigning</a:t>
            </a:r>
            <a:r>
              <a:rPr lang="pl-PL" dirty="0" smtClean="0"/>
              <a:t>,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debates</a:t>
            </a:r>
            <a:r>
              <a:rPr lang="pl-PL" dirty="0" smtClean="0"/>
              <a:t> and </a:t>
            </a:r>
            <a:r>
              <a:rPr lang="pl-PL" dirty="0" err="1" smtClean="0"/>
              <a:t>advertising</a:t>
            </a:r>
            <a:r>
              <a:rPr lang="pl-PL" dirty="0" smtClean="0"/>
              <a:t>, </a:t>
            </a:r>
            <a:r>
              <a:rPr lang="pl-PL" dirty="0" err="1" smtClean="0"/>
              <a:t>low</a:t>
            </a:r>
            <a:r>
              <a:rPr lang="pl-PL" dirty="0" smtClean="0"/>
              <a:t> public </a:t>
            </a:r>
            <a:r>
              <a:rPr lang="pl-PL" dirty="0" err="1" smtClean="0"/>
              <a:t>interest</a:t>
            </a:r>
            <a:r>
              <a:rPr lang="pl-PL" dirty="0" smtClean="0"/>
              <a:t> in </a:t>
            </a:r>
            <a:r>
              <a:rPr lang="pl-PL" dirty="0" err="1" smtClean="0"/>
              <a:t>voting</a:t>
            </a:r>
            <a:r>
              <a:rPr lang="pl-PL" dirty="0"/>
              <a:t> </a:t>
            </a:r>
            <a:r>
              <a:rPr lang="pl-PL" dirty="0" smtClean="0"/>
              <a:t>(Serbia, Macedonia </a:t>
            </a:r>
            <a:r>
              <a:rPr lang="pl-PL" dirty="0" err="1" smtClean="0"/>
              <a:t>June</a:t>
            </a:r>
            <a:r>
              <a:rPr lang="pl-PL" dirty="0" smtClean="0"/>
              <a:t> 2016, </a:t>
            </a:r>
            <a:r>
              <a:rPr lang="pl-PL" dirty="0" err="1" smtClean="0"/>
              <a:t>Belarus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48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3. </a:t>
            </a:r>
            <a:r>
              <a:rPr lang="en-US" dirty="0" smtClean="0"/>
              <a:t>Although all these countries made in the past a relative progress in the democratization process (certainly to different degree in each case), which was influenced also by the </a:t>
            </a:r>
            <a:r>
              <a:rPr lang="pl-PL" dirty="0" smtClean="0"/>
              <a:t>EU </a:t>
            </a:r>
            <a:r>
              <a:rPr lang="en-US" dirty="0" smtClean="0"/>
              <a:t>within the mechanism of conditionality, the current phenomenon concerning the elections and their integrity reveals that the EU is in one more crisis</a:t>
            </a:r>
            <a:r>
              <a:rPr lang="pl-PL" dirty="0" smtClean="0"/>
              <a:t> as a </a:t>
            </a:r>
            <a:r>
              <a:rPr lang="pl-PL" dirty="0" err="1" smtClean="0"/>
              <a:t>normative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and „</a:t>
            </a:r>
            <a:r>
              <a:rPr lang="pl-PL" dirty="0" err="1" smtClean="0"/>
              <a:t>stabilizer</a:t>
            </a:r>
            <a:r>
              <a:rPr lang="pl-PL" dirty="0" smtClean="0"/>
              <a:t>” of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regimes</a:t>
            </a:r>
            <a:r>
              <a:rPr lang="pl-PL" dirty="0" smtClean="0"/>
              <a:t>.</a:t>
            </a:r>
          </a:p>
          <a:p>
            <a:pPr lvl="1">
              <a:buNone/>
            </a:pPr>
            <a:r>
              <a:rPr lang="pl-PL" dirty="0" smtClean="0"/>
              <a:t>- </a:t>
            </a:r>
            <a:r>
              <a:rPr lang="pl-PL" dirty="0" err="1" smtClean="0"/>
              <a:t>However</a:t>
            </a:r>
            <a:r>
              <a:rPr lang="pl-PL" dirty="0" smtClean="0"/>
              <a:t>, the </a:t>
            </a:r>
            <a:r>
              <a:rPr lang="pl-PL" dirty="0" err="1" smtClean="0"/>
              <a:t>case</a:t>
            </a:r>
            <a:r>
              <a:rPr lang="pl-PL" dirty="0" smtClean="0"/>
              <a:t> of Macedonia </a:t>
            </a:r>
            <a:r>
              <a:rPr lang="pl-PL" dirty="0" err="1" smtClean="0"/>
              <a:t>shows</a:t>
            </a:r>
            <a:r>
              <a:rPr lang="pl-PL" dirty="0" smtClean="0"/>
              <a:t>, </a:t>
            </a:r>
            <a:r>
              <a:rPr lang="pl-PL" dirty="0" err="1" smtClean="0"/>
              <a:t>that</a:t>
            </a:r>
            <a:r>
              <a:rPr lang="pl-PL" dirty="0" smtClean="0"/>
              <a:t> a </a:t>
            </a:r>
            <a:r>
              <a:rPr lang="pl-PL" dirty="0" err="1" smtClean="0"/>
              <a:t>combined</a:t>
            </a:r>
            <a:r>
              <a:rPr lang="pl-PL" dirty="0" smtClean="0"/>
              <a:t> </a:t>
            </a:r>
            <a:r>
              <a:rPr lang="pl-PL" dirty="0" err="1" smtClean="0"/>
              <a:t>effort</a:t>
            </a:r>
            <a:r>
              <a:rPr lang="pl-PL" dirty="0" smtClean="0"/>
              <a:t> of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opposition</a:t>
            </a:r>
            <a:r>
              <a:rPr lang="pl-PL" dirty="0" smtClean="0"/>
              <a:t>, </a:t>
            </a:r>
            <a:r>
              <a:rPr lang="pl-PL" dirty="0" err="1" smtClean="0"/>
              <a:t>citizens</a:t>
            </a:r>
            <a:r>
              <a:rPr lang="pl-PL" dirty="0" smtClean="0"/>
              <a:t> and 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,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positively</a:t>
            </a:r>
            <a:r>
              <a:rPr lang="pl-PL" dirty="0" smtClean="0"/>
              <a:t> influence the </a:t>
            </a:r>
            <a:r>
              <a:rPr lang="pl-PL" dirty="0" err="1" smtClean="0"/>
              <a:t>fairness</a:t>
            </a:r>
            <a:r>
              <a:rPr lang="pl-PL" dirty="0" smtClean="0"/>
              <a:t> of </a:t>
            </a:r>
            <a:r>
              <a:rPr lang="pl-PL" dirty="0" err="1" smtClean="0"/>
              <a:t>elections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4. T</a:t>
            </a:r>
            <a:r>
              <a:rPr lang="en-US" dirty="0" smtClean="0"/>
              <a:t>he electoral malpractices contribute substantially to shifting the party system to the dominant party model</a:t>
            </a:r>
            <a:r>
              <a:rPr lang="pl-PL" dirty="0" smtClean="0"/>
              <a:t>  - (</a:t>
            </a:r>
            <a:r>
              <a:rPr lang="pl-PL" dirty="0" err="1" smtClean="0"/>
              <a:t>coalitions</a:t>
            </a:r>
            <a:r>
              <a:rPr lang="pl-PL" dirty="0" smtClean="0"/>
              <a:t> in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 </a:t>
            </a:r>
            <a:r>
              <a:rPr lang="pl-PL" dirty="0" err="1" smtClean="0"/>
              <a:t>change</a:t>
            </a:r>
            <a:r>
              <a:rPr lang="pl-PL" dirty="0" smtClean="0"/>
              <a:t> a </a:t>
            </a:r>
            <a:r>
              <a:rPr lang="pl-PL" dirty="0" err="1" smtClean="0"/>
              <a:t>little</a:t>
            </a:r>
            <a:r>
              <a:rPr lang="pl-PL" dirty="0" smtClean="0"/>
              <a:t>, </a:t>
            </a:r>
            <a:r>
              <a:rPr lang="pl-PL" dirty="0" err="1" smtClean="0"/>
              <a:t>Belarus</a:t>
            </a:r>
            <a:r>
              <a:rPr lang="pl-PL" dirty="0" smtClean="0"/>
              <a:t> – </a:t>
            </a:r>
            <a:r>
              <a:rPr lang="pl-PL" dirty="0" err="1" smtClean="0"/>
              <a:t>exception</a:t>
            </a:r>
            <a:r>
              <a:rPr lang="pl-PL" dirty="0" smtClean="0"/>
              <a:t> as far as party system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concerned</a:t>
            </a:r>
            <a:r>
              <a:rPr lang="pl-PL" dirty="0" smtClean="0"/>
              <a:t>) </a:t>
            </a:r>
            <a:r>
              <a:rPr lang="pl-PL" dirty="0" err="1" smtClean="0"/>
              <a:t>together</a:t>
            </a:r>
            <a:r>
              <a:rPr lang="pl-PL" dirty="0" smtClean="0"/>
              <a:t> with the </a:t>
            </a:r>
            <a:r>
              <a:rPr lang="en-US" dirty="0" smtClean="0"/>
              <a:t>marginalization of opposition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When</a:t>
            </a:r>
            <a:r>
              <a:rPr lang="pl-PL" dirty="0" smtClean="0"/>
              <a:t> we </a:t>
            </a:r>
            <a:r>
              <a:rPr lang="pl-PL" dirty="0" err="1" smtClean="0"/>
              <a:t>add</a:t>
            </a:r>
            <a:r>
              <a:rPr lang="pl-PL" dirty="0" smtClean="0"/>
              <a:t> to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populist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r>
              <a:rPr lang="pl-PL" dirty="0" smtClean="0"/>
              <a:t> and 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clientelistic</a:t>
            </a:r>
            <a:r>
              <a:rPr lang="pl-PL" dirty="0" smtClean="0"/>
              <a:t> networks of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r>
              <a:rPr lang="pl-PL" dirty="0" smtClean="0"/>
              <a:t>, we </a:t>
            </a:r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challenge for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unconsolidated</a:t>
            </a:r>
            <a:r>
              <a:rPr lang="pl-PL" dirty="0" smtClean="0"/>
              <a:t> </a:t>
            </a:r>
            <a:r>
              <a:rPr lang="pl-PL" dirty="0" err="1" smtClean="0"/>
              <a:t>democracies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transition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regime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Paper – </a:t>
            </a:r>
            <a:r>
              <a:rPr lang="pl-PL" b="1" dirty="0" err="1" smtClean="0"/>
              <a:t>initial</a:t>
            </a:r>
            <a:r>
              <a:rPr lang="pl-PL" b="1" dirty="0" smtClean="0"/>
              <a:t> </a:t>
            </a:r>
            <a:r>
              <a:rPr lang="pl-PL" b="1" dirty="0" err="1" smtClean="0"/>
              <a:t>phase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project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Project </a:t>
            </a:r>
            <a:r>
              <a:rPr lang="en-US" dirty="0" smtClean="0"/>
              <a:t>“Between Fair and Rigged. Elections as a Key Determinant of the ‘Borderline Political Regime’ - Turkey in Comparative Perspective</a:t>
            </a:r>
            <a:r>
              <a:rPr lang="pl-PL" dirty="0" smtClean="0"/>
              <a:t>” </a:t>
            </a:r>
          </a:p>
          <a:p>
            <a:r>
              <a:rPr lang="en-US" dirty="0" smtClean="0"/>
              <a:t>Faculty of Political Science and International Studies, University of </a:t>
            </a:r>
            <a:r>
              <a:rPr lang="en-US" dirty="0" err="1" smtClean="0"/>
              <a:t>Warsa</a:t>
            </a:r>
            <a:r>
              <a:rPr lang="pl-PL" dirty="0" smtClean="0"/>
              <a:t>w, 2017-2018,</a:t>
            </a:r>
            <a:r>
              <a:rPr lang="en-US" dirty="0" smtClean="0"/>
              <a:t> financed by the Polish National Science Centre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err="1" smtClean="0"/>
              <a:t>Conclusions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5. </a:t>
            </a:r>
            <a:r>
              <a:rPr lang="pl-PL" dirty="0" err="1" smtClean="0"/>
              <a:t>Negative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of </a:t>
            </a:r>
            <a:r>
              <a:rPr lang="pl-PL" dirty="0" err="1" smtClean="0"/>
              <a:t>malpractices</a:t>
            </a:r>
            <a:r>
              <a:rPr lang="pl-PL" dirty="0" smtClean="0"/>
              <a:t> (</a:t>
            </a:r>
            <a:r>
              <a:rPr lang="pl-PL" dirty="0" err="1" smtClean="0"/>
              <a:t>de-democratization</a:t>
            </a:r>
            <a:r>
              <a:rPr lang="pl-PL" dirty="0" smtClean="0"/>
              <a:t> – </a:t>
            </a:r>
            <a:r>
              <a:rPr lang="pl-PL" dirty="0" err="1" smtClean="0"/>
              <a:t>complex</a:t>
            </a:r>
            <a:r>
              <a:rPr lang="pl-PL" dirty="0" smtClean="0"/>
              <a:t> </a:t>
            </a:r>
            <a:r>
              <a:rPr lang="pl-PL" dirty="0" err="1" smtClean="0"/>
              <a:t>phenomenon</a:t>
            </a:r>
            <a:r>
              <a:rPr lang="pl-PL" dirty="0" smtClean="0"/>
              <a:t>):</a:t>
            </a:r>
          </a:p>
          <a:p>
            <a:pPr marL="578358" indent="-514350">
              <a:buAutoNum type="alphaLcParenR"/>
            </a:pPr>
            <a:r>
              <a:rPr lang="pl-PL" dirty="0" err="1" smtClean="0"/>
              <a:t>Short-term&amp;direct</a:t>
            </a:r>
            <a:r>
              <a:rPr lang="pl-PL" dirty="0" smtClean="0"/>
              <a:t> – 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themselves manifestations of problems in the democratization process</a:t>
            </a:r>
            <a:endParaRPr lang="pl-PL" dirty="0" smtClean="0"/>
          </a:p>
          <a:p>
            <a:pPr marL="578358" indent="-514350">
              <a:buAutoNum type="alphaLcParenR"/>
            </a:pPr>
            <a:r>
              <a:rPr lang="pl-PL" dirty="0" err="1" smtClean="0"/>
              <a:t>Long-term&amp;indirect</a:t>
            </a:r>
            <a:r>
              <a:rPr lang="pl-PL" dirty="0" smtClean="0"/>
              <a:t> – </a:t>
            </a:r>
            <a:r>
              <a:rPr lang="pl-PL" dirty="0" err="1" smtClean="0"/>
              <a:t>change</a:t>
            </a:r>
            <a:r>
              <a:rPr lang="pl-PL" dirty="0" smtClean="0"/>
              <a:t> </a:t>
            </a:r>
            <a:r>
              <a:rPr lang="en-US" dirty="0" smtClean="0"/>
              <a:t>of the political regime</a:t>
            </a:r>
            <a:r>
              <a:rPr lang="pl-PL" dirty="0" smtClean="0"/>
              <a:t> </a:t>
            </a:r>
            <a:r>
              <a:rPr lang="en-US" dirty="0" smtClean="0"/>
              <a:t>for a less democratic one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en-US" dirty="0" smtClean="0"/>
              <a:t> </a:t>
            </a:r>
            <a:r>
              <a:rPr lang="pl-PL" dirty="0" smtClean="0"/>
              <a:t>(not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regime</a:t>
            </a:r>
            <a:r>
              <a:rPr lang="pl-PL" dirty="0" smtClean="0"/>
              <a:t>) - as</a:t>
            </a:r>
            <a:r>
              <a:rPr lang="en-US" dirty="0" smtClean="0"/>
              <a:t> a result of the increasingly unlimited and uncontrolled power of incumbents whose policy is strengthening the authoritarian tendencies observed in a particular country.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r>
              <a:rPr lang="pl-PL" b="1" dirty="0" smtClean="0"/>
              <a:t> for </a:t>
            </a:r>
            <a:r>
              <a:rPr lang="pl-PL" b="1" dirty="0" err="1" smtClean="0"/>
              <a:t>your</a:t>
            </a:r>
            <a:r>
              <a:rPr lang="pl-PL" b="1" dirty="0" smtClean="0"/>
              <a:t> </a:t>
            </a:r>
            <a:r>
              <a:rPr lang="pl-PL" b="1" dirty="0" err="1" smtClean="0"/>
              <a:t>attention</a:t>
            </a:r>
            <a:r>
              <a:rPr lang="pl-PL" b="1" dirty="0" smtClean="0"/>
              <a:t>!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Website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800" dirty="0" smtClean="0"/>
              <a:t>http://www.inp.uw.edu.pl/projekt_wybory_turcja/en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goal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Wingdings" pitchFamily="2" charset="2"/>
              <a:buChar char="q"/>
            </a:pPr>
            <a:r>
              <a:rPr lang="pl-PL" i="1" dirty="0" smtClean="0"/>
              <a:t>C</a:t>
            </a:r>
            <a:r>
              <a:rPr lang="en-US" i="1" dirty="0" err="1" smtClean="0"/>
              <a:t>ontribut</a:t>
            </a:r>
            <a:r>
              <a:rPr lang="pl-PL" i="1" dirty="0" err="1" smtClean="0"/>
              <a:t>ion</a:t>
            </a:r>
            <a:r>
              <a:rPr lang="en-US" i="1" dirty="0" smtClean="0"/>
              <a:t> to the development of the research on the de-democratization</a:t>
            </a:r>
            <a:r>
              <a:rPr lang="pl-PL" i="1" dirty="0" smtClean="0"/>
              <a:t> </a:t>
            </a:r>
            <a:r>
              <a:rPr lang="pl-PL" i="1" dirty="0" err="1" smtClean="0"/>
              <a:t>thanks</a:t>
            </a:r>
            <a:r>
              <a:rPr lang="pl-PL" i="1" dirty="0" smtClean="0"/>
              <a:t> to</a:t>
            </a:r>
            <a:r>
              <a:rPr lang="en-US" i="1" dirty="0" smtClean="0"/>
              <a:t> </a:t>
            </a:r>
            <a:r>
              <a:rPr lang="en-US" i="1" dirty="0" err="1" smtClean="0"/>
              <a:t>carryi</a:t>
            </a:r>
            <a:r>
              <a:rPr lang="pl-PL" i="1" dirty="0" err="1" smtClean="0"/>
              <a:t>ng</a:t>
            </a:r>
            <a:r>
              <a:rPr lang="en-US" i="1" dirty="0" smtClean="0"/>
              <a:t> out the analysis of the state of elections in selected countries in Europe and its neighborhood as the crucial democratic institution</a:t>
            </a:r>
            <a:r>
              <a:rPr lang="pl-PL" i="1" dirty="0" smtClean="0"/>
              <a:t>.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en-US" dirty="0" smtClean="0"/>
              <a:t>It can help to identify better not only the phenomenon of de-democratization but also the types of regimes existing nowadays in this region. </a:t>
            </a: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focus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err="1" smtClean="0"/>
              <a:t>Competitiveness</a:t>
            </a:r>
            <a:r>
              <a:rPr lang="pl-PL" dirty="0" smtClean="0"/>
              <a:t> of </a:t>
            </a:r>
            <a:r>
              <a:rPr lang="pl-PL" dirty="0" err="1" smtClean="0"/>
              <a:t>elections</a:t>
            </a:r>
            <a:r>
              <a:rPr lang="pl-PL" dirty="0" smtClean="0"/>
              <a:t> – </a:t>
            </a:r>
            <a:r>
              <a:rPr lang="pl-PL" dirty="0" err="1" smtClean="0"/>
              <a:t>crucial</a:t>
            </a:r>
            <a:r>
              <a:rPr lang="pl-PL" dirty="0" smtClean="0"/>
              <a:t> for </a:t>
            </a:r>
            <a:r>
              <a:rPr lang="pl-PL" dirty="0" err="1" smtClean="0"/>
              <a:t>regime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r>
              <a:rPr lang="pl-PL" dirty="0" smtClean="0"/>
              <a:t>; </a:t>
            </a:r>
            <a:r>
              <a:rPr lang="pl-PL" dirty="0" err="1" smtClean="0"/>
              <a:t>electoral</a:t>
            </a:r>
            <a:r>
              <a:rPr lang="pl-PL" dirty="0" smtClean="0"/>
              <a:t> </a:t>
            </a:r>
            <a:r>
              <a:rPr lang="pl-PL" dirty="0" err="1" smtClean="0"/>
              <a:t>malpractice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err="1" smtClean="0"/>
              <a:t>Recent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selected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a)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- </a:t>
            </a:r>
            <a:r>
              <a:rPr lang="pl-PL" b="1" dirty="0" smtClean="0"/>
              <a:t>Turkey</a:t>
            </a:r>
            <a:r>
              <a:rPr lang="pl-PL" dirty="0" smtClean="0"/>
              <a:t> – 2014 </a:t>
            </a:r>
            <a:r>
              <a:rPr lang="pl-PL" dirty="0" err="1" smtClean="0"/>
              <a:t>presidential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, 2015 </a:t>
            </a:r>
            <a:r>
              <a:rPr lang="pl-PL" dirty="0" err="1" smtClean="0"/>
              <a:t>parliamentary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b) </a:t>
            </a:r>
            <a:r>
              <a:rPr lang="pl-PL" dirty="0" err="1" smtClean="0"/>
              <a:t>Comparative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b="1" dirty="0" err="1" smtClean="0"/>
              <a:t>Belarus</a:t>
            </a:r>
            <a:r>
              <a:rPr lang="pl-PL" b="1" dirty="0" smtClean="0"/>
              <a:t> (</a:t>
            </a:r>
            <a:r>
              <a:rPr lang="pl-PL" b="1" dirty="0" err="1" smtClean="0"/>
              <a:t>control</a:t>
            </a:r>
            <a:r>
              <a:rPr lang="pl-PL" b="1" dirty="0" smtClean="0"/>
              <a:t> </a:t>
            </a:r>
            <a:r>
              <a:rPr lang="pl-PL" b="1" dirty="0" err="1" smtClean="0"/>
              <a:t>case</a:t>
            </a:r>
            <a:r>
              <a:rPr lang="pl-PL" b="1" dirty="0" smtClean="0"/>
              <a:t>)</a:t>
            </a:r>
            <a:r>
              <a:rPr lang="pl-PL" dirty="0" smtClean="0"/>
              <a:t> – 2015 </a:t>
            </a:r>
            <a:r>
              <a:rPr lang="pl-PL" dirty="0" err="1" smtClean="0"/>
              <a:t>presidential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, 2016 </a:t>
            </a:r>
            <a:r>
              <a:rPr lang="pl-PL" dirty="0" err="1" smtClean="0"/>
              <a:t>parliamentary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b="1" dirty="0" err="1" smtClean="0"/>
              <a:t>Hungary</a:t>
            </a:r>
            <a:r>
              <a:rPr lang="pl-PL" dirty="0" smtClean="0"/>
              <a:t> – 2014 </a:t>
            </a:r>
            <a:r>
              <a:rPr lang="pl-PL" dirty="0" err="1" smtClean="0"/>
              <a:t>parliamentary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endParaRPr lang="pl-PL" dirty="0"/>
          </a:p>
          <a:p>
            <a:pPr>
              <a:buNone/>
            </a:pPr>
            <a:r>
              <a:rPr lang="pl-PL" b="1" dirty="0" smtClean="0"/>
              <a:t>Macedonia</a:t>
            </a:r>
            <a:r>
              <a:rPr lang="pl-PL" dirty="0" smtClean="0"/>
              <a:t> – 2014 </a:t>
            </a:r>
            <a:r>
              <a:rPr lang="pl-PL" dirty="0" err="1" smtClean="0"/>
              <a:t>parliamentary</a:t>
            </a:r>
            <a:r>
              <a:rPr lang="pl-PL" dirty="0" smtClean="0"/>
              <a:t> and </a:t>
            </a:r>
            <a:r>
              <a:rPr lang="pl-PL" dirty="0" err="1" smtClean="0"/>
              <a:t>presidential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, 2016 (</a:t>
            </a:r>
            <a:r>
              <a:rPr lang="pl-PL" dirty="0" err="1" smtClean="0"/>
              <a:t>June</a:t>
            </a:r>
            <a:r>
              <a:rPr lang="pl-PL" dirty="0" smtClean="0"/>
              <a:t>/</a:t>
            </a:r>
            <a:r>
              <a:rPr lang="pl-PL" dirty="0" err="1" smtClean="0"/>
              <a:t>December</a:t>
            </a:r>
            <a:r>
              <a:rPr lang="pl-PL" dirty="0" smtClean="0"/>
              <a:t>) </a:t>
            </a:r>
            <a:r>
              <a:rPr lang="pl-PL" dirty="0" err="1" smtClean="0"/>
              <a:t>parliamentary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endParaRPr lang="pl-PL" dirty="0" smtClean="0"/>
          </a:p>
          <a:p>
            <a:pPr>
              <a:buNone/>
            </a:pPr>
            <a:r>
              <a:rPr lang="pl-PL" b="1" dirty="0"/>
              <a:t>Serbia</a:t>
            </a:r>
            <a:r>
              <a:rPr lang="pl-PL" dirty="0"/>
              <a:t> – 2016 </a:t>
            </a:r>
            <a:r>
              <a:rPr lang="pl-PL" dirty="0" err="1"/>
              <a:t>parliamentary</a:t>
            </a:r>
            <a:r>
              <a:rPr lang="pl-PL" dirty="0"/>
              <a:t> </a:t>
            </a:r>
            <a:r>
              <a:rPr lang="pl-PL" dirty="0" err="1"/>
              <a:t>elections</a:t>
            </a:r>
            <a:r>
              <a:rPr lang="pl-PL" dirty="0"/>
              <a:t>, 2017 </a:t>
            </a:r>
            <a:r>
              <a:rPr lang="pl-PL" dirty="0" err="1"/>
              <a:t>presidential</a:t>
            </a:r>
            <a:r>
              <a:rPr lang="pl-PL" dirty="0"/>
              <a:t> </a:t>
            </a:r>
            <a:r>
              <a:rPr lang="pl-PL" dirty="0" err="1"/>
              <a:t>elections</a:t>
            </a: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question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Are elections in the selected countries free, fair and competitive?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Can some types of electoral malpractice and irregularities be identified?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How does the state of elections in terms of their fairness and competiveness influence the political regime?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What does it tell us about the EU impact on political systems of states being EU members or associated members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hypothesis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</a:t>
            </a:r>
            <a:r>
              <a:rPr lang="en-US" dirty="0" smtClean="0"/>
              <a:t>n the countries in Europe and its close neighborhood elections’ competitiveness limited by incumbents can in the long run become a factor deciding not only about a change within the political regime (e.g. loss of democratic quality) and but also a change of the regime (to less democratic one).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</a:t>
            </a:r>
            <a:r>
              <a:rPr lang="en-US" b="1" dirty="0" smtClean="0"/>
              <a:t>he violation of electoral integrity</a:t>
            </a:r>
            <a:r>
              <a:rPr lang="en-US" dirty="0" smtClean="0"/>
              <a:t>, </a:t>
            </a:r>
            <a:r>
              <a:rPr lang="pl-PL" dirty="0" err="1" smtClean="0"/>
              <a:t>i.e</a:t>
            </a:r>
            <a:r>
              <a:rPr lang="pl-PL" dirty="0" smtClean="0"/>
              <a:t>.</a:t>
            </a:r>
            <a:r>
              <a:rPr lang="en-US" dirty="0" smtClean="0"/>
              <a:t>  violation of internationally accepted standards of elections throughout the whole electoral cycle</a:t>
            </a:r>
            <a:r>
              <a:rPr lang="pl-PL" dirty="0" smtClean="0"/>
              <a:t> - </a:t>
            </a:r>
            <a:r>
              <a:rPr lang="en-US" dirty="0" smtClean="0"/>
              <a:t>in the pre-electoral period, during the campaign, on the voting day as well as after the elections</a:t>
            </a:r>
            <a:endParaRPr lang="pl-PL" dirty="0" smtClean="0"/>
          </a:p>
          <a:p>
            <a:r>
              <a:rPr lang="pl-PL" dirty="0" err="1" smtClean="0"/>
              <a:t>Malpractice</a:t>
            </a:r>
            <a:r>
              <a:rPr lang="pl-PL" dirty="0" smtClean="0"/>
              <a:t> </a:t>
            </a:r>
            <a:r>
              <a:rPr lang="pl-PL" dirty="0" err="1" smtClean="0"/>
              <a:t>vs</a:t>
            </a:r>
            <a:r>
              <a:rPr lang="pl-PL" dirty="0" smtClean="0"/>
              <a:t>. ‘</a:t>
            </a:r>
            <a:r>
              <a:rPr lang="pl-PL" dirty="0" err="1" smtClean="0"/>
              <a:t>mispractice</a:t>
            </a:r>
            <a:r>
              <a:rPr lang="pl-PL" dirty="0" smtClean="0"/>
              <a:t>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Typology</a:t>
            </a:r>
            <a:r>
              <a:rPr lang="pl-PL" b="1" dirty="0" smtClean="0"/>
              <a:t> of </a:t>
            </a:r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malpractices</a:t>
            </a:r>
            <a:r>
              <a:rPr lang="pl-PL" b="1" dirty="0" smtClean="0"/>
              <a:t> (</a:t>
            </a:r>
            <a:r>
              <a:rPr lang="pl-PL" b="1" dirty="0" err="1" smtClean="0"/>
              <a:t>Birch</a:t>
            </a:r>
            <a:r>
              <a:rPr lang="pl-PL" b="1" dirty="0" smtClean="0"/>
              <a:t> 2011)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law</a:t>
            </a:r>
          </a:p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vote</a:t>
            </a:r>
            <a:r>
              <a:rPr lang="pl-PL" sz="4000" dirty="0" smtClean="0"/>
              <a:t> </a:t>
            </a:r>
            <a:r>
              <a:rPr lang="pl-PL" sz="4000" dirty="0" err="1" smtClean="0"/>
              <a:t>choice</a:t>
            </a:r>
            <a:r>
              <a:rPr lang="pl-PL" sz="4000" dirty="0" smtClean="0"/>
              <a:t> </a:t>
            </a:r>
          </a:p>
          <a:p>
            <a:r>
              <a:rPr lang="pl-PL" sz="4000" dirty="0" err="1" smtClean="0"/>
              <a:t>Mainipulation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voting</a:t>
            </a:r>
            <a:r>
              <a:rPr lang="pl-PL" sz="4000" dirty="0" smtClean="0"/>
              <a:t> </a:t>
            </a:r>
            <a:r>
              <a:rPr lang="pl-PL" sz="4000" dirty="0" err="1" smtClean="0"/>
              <a:t>act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Turkey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Electoral Integrity Project</a:t>
            </a:r>
            <a:r>
              <a:rPr lang="pl-PL" dirty="0" smtClean="0"/>
              <a:t> ranking:</a:t>
            </a:r>
          </a:p>
          <a:p>
            <a:pPr>
              <a:buNone/>
            </a:pPr>
            <a:r>
              <a:rPr lang="pl-PL" dirty="0" smtClean="0"/>
              <a:t>August 2014 </a:t>
            </a:r>
            <a:r>
              <a:rPr lang="pl-PL" dirty="0" err="1" smtClean="0"/>
              <a:t>presidential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 – 86th place (127 </a:t>
            </a:r>
            <a:r>
              <a:rPr lang="pl-PL" dirty="0" err="1" smtClean="0"/>
              <a:t>countries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2015 </a:t>
            </a:r>
            <a:r>
              <a:rPr lang="pl-PL" dirty="0" err="1" smtClean="0"/>
              <a:t>parliamentary</a:t>
            </a:r>
            <a:r>
              <a:rPr lang="pl-PL" dirty="0" smtClean="0"/>
              <a:t> </a:t>
            </a:r>
            <a:r>
              <a:rPr lang="pl-PL" dirty="0" err="1" smtClean="0"/>
              <a:t>elections</a:t>
            </a:r>
            <a:r>
              <a:rPr lang="pl-PL" dirty="0" smtClean="0"/>
              <a:t> – 101st place (135 </a:t>
            </a:r>
            <a:r>
              <a:rPr lang="pl-PL" dirty="0" err="1" smtClean="0"/>
              <a:t>countries</a:t>
            </a:r>
            <a:r>
              <a:rPr lang="pl-PL" dirty="0" smtClean="0"/>
              <a:t>)</a:t>
            </a:r>
          </a:p>
          <a:p>
            <a:r>
              <a:rPr lang="pl-PL" dirty="0" smtClean="0"/>
              <a:t>OSCE </a:t>
            </a:r>
            <a:r>
              <a:rPr lang="pl-PL" dirty="0" err="1" smtClean="0"/>
              <a:t>reports</a:t>
            </a:r>
            <a:r>
              <a:rPr lang="pl-PL" dirty="0" smtClean="0"/>
              <a:t> – </a:t>
            </a:r>
            <a:r>
              <a:rPr lang="pl-PL" dirty="0" err="1" smtClean="0"/>
              <a:t>although</a:t>
            </a:r>
            <a:r>
              <a:rPr lang="pl-PL" dirty="0" smtClean="0"/>
              <a:t> legal </a:t>
            </a:r>
            <a:r>
              <a:rPr lang="pl-PL" dirty="0" err="1" smtClean="0"/>
              <a:t>improvements</a:t>
            </a:r>
            <a:r>
              <a:rPr lang="pl-PL" dirty="0" smtClean="0"/>
              <a:t>, </a:t>
            </a: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defective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ambigous</a:t>
            </a:r>
            <a:r>
              <a:rPr lang="pl-PL" dirty="0" smtClean="0"/>
              <a:t> </a:t>
            </a:r>
            <a:r>
              <a:rPr lang="pl-PL" dirty="0" err="1" smtClean="0"/>
              <a:t>regulations</a:t>
            </a:r>
            <a:r>
              <a:rPr lang="pl-PL" dirty="0" smtClean="0"/>
              <a:t> &gt; </a:t>
            </a:r>
            <a:r>
              <a:rPr lang="pl-PL" dirty="0" err="1" smtClean="0"/>
              <a:t>malpractices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570</TotalTime>
  <Words>1385</Words>
  <Application>Microsoft Office PowerPoint</Application>
  <PresentationFormat>Pokaz na ekranie (4:3)</PresentationFormat>
  <Paragraphs>164</Paragraphs>
  <Slides>21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Calibri</vt:lpstr>
      <vt:lpstr>Century Gothic</vt:lpstr>
      <vt:lpstr>Times New Roman</vt:lpstr>
      <vt:lpstr>Verdana</vt:lpstr>
      <vt:lpstr>Wingdings</vt:lpstr>
      <vt:lpstr>Wingdings 2</vt:lpstr>
      <vt:lpstr>Energetyczny</vt:lpstr>
      <vt:lpstr>        Beyond vote rigging: common patterns in electoral malpractices in de-democratizing regimes  Toruń, 5 December 2017 </vt:lpstr>
      <vt:lpstr>Paper – initial phase of the project</vt:lpstr>
      <vt:lpstr>Main research goal</vt:lpstr>
      <vt:lpstr>Research focus</vt:lpstr>
      <vt:lpstr>Main research question</vt:lpstr>
      <vt:lpstr>Research hypothesis</vt:lpstr>
      <vt:lpstr>Electoral malpractice</vt:lpstr>
      <vt:lpstr>Typology of electoral malpractices (Birch 2011)</vt:lpstr>
      <vt:lpstr>Electoral malpractices in Turkey</vt:lpstr>
      <vt:lpstr>General findings – electoral  malpractices in Turkey</vt:lpstr>
      <vt:lpstr>Manipulation of vote choice </vt:lpstr>
      <vt:lpstr>Other cases – General overview (EIP 2017)</vt:lpstr>
      <vt:lpstr>Other cases – Electoral laws (EIP 2017)</vt:lpstr>
      <vt:lpstr>Other cases – Media bias (EIP 2017)</vt:lpstr>
      <vt:lpstr>Other cases – Campaign finances/state resources  (EIP 2017)</vt:lpstr>
      <vt:lpstr>Conclusions</vt:lpstr>
      <vt:lpstr>Conclusions</vt:lpstr>
      <vt:lpstr>Conclusions</vt:lpstr>
      <vt:lpstr>Conclusions</vt:lpstr>
      <vt:lpstr>Conclusions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UW</cp:lastModifiedBy>
  <cp:revision>49</cp:revision>
  <dcterms:created xsi:type="dcterms:W3CDTF">2017-01-31T13:05:55Z</dcterms:created>
  <dcterms:modified xsi:type="dcterms:W3CDTF">2017-12-04T15:12:33Z</dcterms:modified>
</cp:coreProperties>
</file>